
<file path=[Content_Types].xml><?xml version="1.0" encoding="utf-8"?>
<Types xmlns="http://schemas.openxmlformats.org/package/2006/content-types">
  <Default Extension="fntdata" ContentType="application/x-fontdata"/>
  <Default Extension="jpe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sldIdLst>
    <p:sldId id="256" r:id="rId2"/>
    <p:sldId id="257" r:id="rId3"/>
    <p:sldId id="258" r:id="rId4"/>
    <p:sldId id="259" r:id="rId5"/>
    <p:sldId id="260" r:id="rId6"/>
  </p:sldIdLst>
  <p:sldSz cx="10693400" cy="7556500"/>
  <p:notesSz cx="6858000" cy="9144000"/>
  <p:embeddedFontLst>
    <p:embeddedFont>
      <p:font typeface="Open Sans" panose="020B0606030504020204" pitchFamily="34" charset="0"/>
      <p:regular r:id="rId7"/>
    </p:embeddedFont>
    <p:embeddedFont>
      <p:font typeface="Open Sans Bold" panose="020B0604020202020204" charset="0"/>
      <p:regular r:id="rId8"/>
    </p:embeddedFont>
    <p:embeddedFont>
      <p:font typeface="Open Sans Ultra-Bold" panose="020B0604020202020204" charset="0"/>
      <p:regular r:id="rId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p:scale>
          <a:sx n="100" d="100"/>
          <a:sy n="100" d="100"/>
        </p:scale>
        <p:origin x="461" y="58"/>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font" Target="fonts/font2.fntdata"/><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font" Target="fonts/font1.fntdata"/><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font" Target="fonts/font3.fntdata"/></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8/12/2026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8/12/2026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svg"/></Relationships>
</file>

<file path=ppt/slides/_rels/slide2.xml.rels><?xml version="1.0" encoding="UTF-8" standalone="yes"?>
<Relationships xmlns="http://schemas.openxmlformats.org/package/2006/relationships"><Relationship Id="rId8" Type="http://schemas.openxmlformats.org/officeDocument/2006/relationships/image" Target="../media/image3.svg"/><Relationship Id="rId3" Type="http://schemas.openxmlformats.org/officeDocument/2006/relationships/image" Target="../media/image5.jpeg"/><Relationship Id="rId7" Type="http://schemas.openxmlformats.org/officeDocument/2006/relationships/image" Target="../media/image1.png"/><Relationship Id="rId2" Type="http://schemas.openxmlformats.org/officeDocument/2006/relationships/image" Target="../media/image4.jpeg"/><Relationship Id="rId1" Type="http://schemas.openxmlformats.org/officeDocument/2006/relationships/slideLayout" Target="../slideLayouts/slideLayout7.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 Id="rId9" Type="http://schemas.openxmlformats.org/officeDocument/2006/relationships/image" Target="../media/image9.jpeg"/></Relationships>
</file>

<file path=ppt/slides/_rels/slide3.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svg"/><Relationship Id="rId1" Type="http://schemas.openxmlformats.org/officeDocument/2006/relationships/slideLayout" Target="../slideLayouts/slideLayout7.xml"/><Relationship Id="rId5" Type="http://schemas.openxmlformats.org/officeDocument/2006/relationships/image" Target="../media/image3.svg"/><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8" Type="http://schemas.openxmlformats.org/officeDocument/2006/relationships/image" Target="../media/image12.jpeg"/><Relationship Id="rId3" Type="http://schemas.microsoft.com/office/2007/relationships/media" Target="../media/media2.mp4"/><Relationship Id="rId7" Type="http://schemas.openxmlformats.org/officeDocument/2006/relationships/image" Target="../media/image3.svg"/><Relationship Id="rId2" Type="http://schemas.openxmlformats.org/officeDocument/2006/relationships/video" Target="../media/media1.mp4"/><Relationship Id="rId1" Type="http://schemas.microsoft.com/office/2007/relationships/media" Target="../media/media1.mp4"/><Relationship Id="rId6" Type="http://schemas.openxmlformats.org/officeDocument/2006/relationships/image" Target="../media/image1.png"/><Relationship Id="rId5" Type="http://schemas.openxmlformats.org/officeDocument/2006/relationships/slideLayout" Target="../slideLayouts/slideLayout7.xml"/><Relationship Id="rId4" Type="http://schemas.openxmlformats.org/officeDocument/2006/relationships/video" Target="../media/media2.mp4"/><Relationship Id="rId9" Type="http://schemas.openxmlformats.org/officeDocument/2006/relationships/image" Target="../media/image13.jpeg"/></Relationships>
</file>

<file path=ppt/slides/_rels/slide5.xml.rels><?xml version="1.0" encoding="UTF-8" standalone="yes"?>
<Relationships xmlns="http://schemas.openxmlformats.org/package/2006/relationships"><Relationship Id="rId8" Type="http://schemas.openxmlformats.org/officeDocument/2006/relationships/image" Target="../media/image14.jpeg"/><Relationship Id="rId3" Type="http://schemas.microsoft.com/office/2007/relationships/media" Target="../media/media4.mp4"/><Relationship Id="rId7" Type="http://schemas.openxmlformats.org/officeDocument/2006/relationships/image" Target="../media/image3.svg"/><Relationship Id="rId2" Type="http://schemas.openxmlformats.org/officeDocument/2006/relationships/video" Target="../media/media3.mp4"/><Relationship Id="rId1" Type="http://schemas.microsoft.com/office/2007/relationships/media" Target="../media/media3.mp4"/><Relationship Id="rId6" Type="http://schemas.openxmlformats.org/officeDocument/2006/relationships/image" Target="../media/image1.png"/><Relationship Id="rId5" Type="http://schemas.openxmlformats.org/officeDocument/2006/relationships/slideLayout" Target="../slideLayouts/slideLayout7.xml"/><Relationship Id="rId4" Type="http://schemas.openxmlformats.org/officeDocument/2006/relationships/video" Target="../media/media4.mp4"/><Relationship Id="rId9" Type="http://schemas.openxmlformats.org/officeDocument/2006/relationships/image" Target="../media/image15.jpe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Freeform 2"/>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2"/>
            <a:stretch>
              <a:fillRect/>
            </a:stretch>
          </a:blipFill>
        </p:spPr>
        <p:txBody>
          <a:bodyPr/>
          <a:lstStyle/>
          <a:p>
            <a:endParaRPr lang="en-US"/>
          </a:p>
        </p:txBody>
      </p:sp>
      <p:sp>
        <p:nvSpPr>
          <p:cNvPr id="3" name="Freeform 3"/>
          <p:cNvSpPr/>
          <p:nvPr/>
        </p:nvSpPr>
        <p:spPr>
          <a:xfrm>
            <a:off x="152743" y="152743"/>
            <a:ext cx="6566288" cy="3972462"/>
          </a:xfrm>
          <a:custGeom>
            <a:avLst/>
            <a:gdLst/>
            <a:ahLst/>
            <a:cxnLst/>
            <a:rect l="l" t="t" r="r" b="b"/>
            <a:pathLst>
              <a:path w="6566288" h="3972462">
                <a:moveTo>
                  <a:pt x="0" y="0"/>
                </a:moveTo>
                <a:lnTo>
                  <a:pt x="6566288" y="0"/>
                </a:lnTo>
                <a:lnTo>
                  <a:pt x="6566288" y="3972462"/>
                </a:lnTo>
                <a:lnTo>
                  <a:pt x="0" y="3972462"/>
                </a:lnTo>
                <a:lnTo>
                  <a:pt x="0" y="0"/>
                </a:lnTo>
                <a:close/>
              </a:path>
            </a:pathLst>
          </a:custGeom>
          <a:blipFill>
            <a:blip r:embed="rId3"/>
            <a:stretch>
              <a:fillRect l="-1350" r="-3673" b="-15683"/>
            </a:stretch>
          </a:blipFill>
        </p:spPr>
        <p:txBody>
          <a:bodyPr/>
          <a:lstStyle/>
          <a:p>
            <a:endParaRPr lang="en-US"/>
          </a:p>
        </p:txBody>
      </p:sp>
      <p:sp>
        <p:nvSpPr>
          <p:cNvPr id="4" name="Freeform 4"/>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4"/>
                </a:ext>
              </a:extLst>
            </a:blip>
            <a:stretch>
              <a:fillRect/>
            </a:stretch>
          </a:blipFill>
        </p:spPr>
        <p:txBody>
          <a:bodyPr/>
          <a:lstStyle/>
          <a:p>
            <a:endParaRPr lang="en-US"/>
          </a:p>
        </p:txBody>
      </p:sp>
      <p:sp>
        <p:nvSpPr>
          <p:cNvPr id="5" name="TextBox 5"/>
          <p:cNvSpPr txBox="1"/>
          <p:nvPr/>
        </p:nvSpPr>
        <p:spPr>
          <a:xfrm>
            <a:off x="297470" y="3044035"/>
            <a:ext cx="3223913" cy="735965"/>
          </a:xfrm>
          <a:prstGeom prst="rect">
            <a:avLst/>
          </a:prstGeom>
        </p:spPr>
        <p:txBody>
          <a:bodyPr lIns="0" tIns="0" rIns="0" bIns="0" rtlCol="0" anchor="t">
            <a:spAutoFit/>
          </a:bodyPr>
          <a:lstStyle/>
          <a:p>
            <a:pPr algn="l">
              <a:lnSpc>
                <a:spcPts val="1959"/>
              </a:lnSpc>
            </a:pPr>
            <a:r>
              <a:rPr lang="en-US" sz="1399">
                <a:solidFill>
                  <a:srgbClr val="FFFFFF"/>
                </a:solidFill>
                <a:latin typeface="Open Sans"/>
                <a:ea typeface="Open Sans"/>
                <a:cs typeface="Open Sans"/>
                <a:sym typeface="Open Sans"/>
              </a:rPr>
              <a:t>Orbital riveting isagood alternativeto radial riveting in cases of hollow rivets or forming tubes and sleeve like parts.</a:t>
            </a:r>
          </a:p>
        </p:txBody>
      </p:sp>
      <p:sp>
        <p:nvSpPr>
          <p:cNvPr id="6" name="TextBox 6"/>
          <p:cNvSpPr txBox="1"/>
          <p:nvPr/>
        </p:nvSpPr>
        <p:spPr>
          <a:xfrm>
            <a:off x="297470" y="1358440"/>
            <a:ext cx="2590641" cy="1056641"/>
          </a:xfrm>
          <a:prstGeom prst="rect">
            <a:avLst/>
          </a:prstGeom>
        </p:spPr>
        <p:txBody>
          <a:bodyPr lIns="0" tIns="0" rIns="0" bIns="0" rtlCol="0" anchor="t">
            <a:spAutoFit/>
          </a:bodyPr>
          <a:lstStyle/>
          <a:p>
            <a:pPr algn="l">
              <a:lnSpc>
                <a:spcPts val="4339"/>
              </a:lnSpc>
            </a:pPr>
            <a:r>
              <a:rPr lang="en-US" sz="2799" b="1">
                <a:solidFill>
                  <a:srgbClr val="FFFFFF"/>
                </a:solidFill>
                <a:latin typeface="Open Sans Bold"/>
                <a:ea typeface="Open Sans Bold"/>
                <a:cs typeface="Open Sans Bold"/>
                <a:sym typeface="Open Sans Bold"/>
              </a:rPr>
              <a:t>ALL- AROUND</a:t>
            </a:r>
          </a:p>
          <a:p>
            <a:pPr algn="l">
              <a:lnSpc>
                <a:spcPts val="4339"/>
              </a:lnSpc>
            </a:pPr>
            <a:r>
              <a:rPr lang="en-US" sz="2799">
                <a:solidFill>
                  <a:srgbClr val="FFFFFF"/>
                </a:solidFill>
                <a:latin typeface="Open Sans"/>
                <a:ea typeface="Open Sans"/>
                <a:cs typeface="Open Sans"/>
                <a:sym typeface="Open Sans"/>
              </a:rPr>
              <a:t>WELL JOINED</a:t>
            </a:r>
          </a:p>
        </p:txBody>
      </p:sp>
      <p:sp>
        <p:nvSpPr>
          <p:cNvPr id="7" name="AutoShape 7"/>
          <p:cNvSpPr/>
          <p:nvPr/>
        </p:nvSpPr>
        <p:spPr>
          <a:xfrm>
            <a:off x="297470" y="2743694"/>
            <a:ext cx="1431071" cy="0"/>
          </a:xfrm>
          <a:prstGeom prst="line">
            <a:avLst/>
          </a:prstGeom>
          <a:ln w="28575" cap="flat">
            <a:solidFill>
              <a:srgbClr val="E20D18"/>
            </a:solidFill>
            <a:prstDash val="solid"/>
            <a:headEnd type="none" w="sm" len="sm"/>
            <a:tailEnd type="none" w="sm" len="sm"/>
          </a:ln>
        </p:spPr>
        <p:txBody>
          <a:bodyPr/>
          <a:lstStyle/>
          <a:p>
            <a:endParaRPr lang="en-US"/>
          </a:p>
        </p:txBody>
      </p:sp>
      <p:grpSp>
        <p:nvGrpSpPr>
          <p:cNvPr id="8" name="Group 8"/>
          <p:cNvGrpSpPr/>
          <p:nvPr/>
        </p:nvGrpSpPr>
        <p:grpSpPr>
          <a:xfrm>
            <a:off x="6892631" y="1066609"/>
            <a:ext cx="3646626" cy="414704"/>
            <a:chOff x="0" y="0"/>
            <a:chExt cx="1306869" cy="148621"/>
          </a:xfrm>
        </p:grpSpPr>
        <p:sp>
          <p:nvSpPr>
            <p:cNvPr id="9" name="Freeform 9"/>
            <p:cNvSpPr/>
            <p:nvPr/>
          </p:nvSpPr>
          <p:spPr>
            <a:xfrm>
              <a:off x="0" y="0"/>
              <a:ext cx="1306868" cy="148621"/>
            </a:xfrm>
            <a:custGeom>
              <a:avLst/>
              <a:gdLst/>
              <a:ahLst/>
              <a:cxnLst/>
              <a:rect l="l" t="t" r="r" b="b"/>
              <a:pathLst>
                <a:path w="1306868" h="148621">
                  <a:moveTo>
                    <a:pt x="74310" y="0"/>
                  </a:moveTo>
                  <a:lnTo>
                    <a:pt x="1232558" y="0"/>
                  </a:lnTo>
                  <a:cubicBezTo>
                    <a:pt x="1252266" y="0"/>
                    <a:pt x="1271168" y="7829"/>
                    <a:pt x="1285104" y="21765"/>
                  </a:cubicBezTo>
                  <a:cubicBezTo>
                    <a:pt x="1299039" y="35701"/>
                    <a:pt x="1306868" y="54602"/>
                    <a:pt x="1306868" y="74310"/>
                  </a:cubicBezTo>
                  <a:lnTo>
                    <a:pt x="1306868" y="74310"/>
                  </a:lnTo>
                  <a:cubicBezTo>
                    <a:pt x="1306868" y="94019"/>
                    <a:pt x="1299039" y="112920"/>
                    <a:pt x="1285104" y="126856"/>
                  </a:cubicBezTo>
                  <a:cubicBezTo>
                    <a:pt x="1271168" y="140791"/>
                    <a:pt x="1252266" y="148621"/>
                    <a:pt x="1232558" y="148621"/>
                  </a:cubicBezTo>
                  <a:lnTo>
                    <a:pt x="74310" y="148621"/>
                  </a:lnTo>
                  <a:cubicBezTo>
                    <a:pt x="54602" y="148621"/>
                    <a:pt x="35701" y="140791"/>
                    <a:pt x="21765" y="126856"/>
                  </a:cubicBezTo>
                  <a:cubicBezTo>
                    <a:pt x="7829" y="112920"/>
                    <a:pt x="0" y="94019"/>
                    <a:pt x="0" y="74310"/>
                  </a:cubicBezTo>
                  <a:lnTo>
                    <a:pt x="0" y="74310"/>
                  </a:lnTo>
                  <a:cubicBezTo>
                    <a:pt x="0" y="54602"/>
                    <a:pt x="7829" y="35701"/>
                    <a:pt x="21765" y="21765"/>
                  </a:cubicBezTo>
                  <a:cubicBezTo>
                    <a:pt x="35701" y="7829"/>
                    <a:pt x="54602" y="0"/>
                    <a:pt x="74310" y="0"/>
                  </a:cubicBezTo>
                  <a:close/>
                </a:path>
              </a:pathLst>
            </a:custGeom>
            <a:solidFill>
              <a:srgbClr val="ABABAB"/>
            </a:solidFill>
          </p:spPr>
          <p:txBody>
            <a:bodyPr/>
            <a:lstStyle/>
            <a:p>
              <a:endParaRPr lang="en-US"/>
            </a:p>
          </p:txBody>
        </p:sp>
        <p:sp>
          <p:nvSpPr>
            <p:cNvPr id="10" name="TextBox 10"/>
            <p:cNvSpPr txBox="1"/>
            <p:nvPr/>
          </p:nvSpPr>
          <p:spPr>
            <a:xfrm>
              <a:off x="0" y="-19050"/>
              <a:ext cx="1306869" cy="167671"/>
            </a:xfrm>
            <a:prstGeom prst="rect">
              <a:avLst/>
            </a:prstGeom>
          </p:spPr>
          <p:txBody>
            <a:bodyPr lIns="50800" tIns="50800" rIns="50800" bIns="50800" rtlCol="0" anchor="ctr"/>
            <a:lstStyle/>
            <a:p>
              <a:pPr algn="ctr">
                <a:lnSpc>
                  <a:spcPts val="1399"/>
                </a:lnSpc>
              </a:pPr>
              <a:endParaRPr/>
            </a:p>
          </p:txBody>
        </p:sp>
      </p:grpSp>
      <p:sp>
        <p:nvSpPr>
          <p:cNvPr id="11" name="TextBox 11"/>
          <p:cNvSpPr txBox="1"/>
          <p:nvPr/>
        </p:nvSpPr>
        <p:spPr>
          <a:xfrm>
            <a:off x="6981619" y="1116290"/>
            <a:ext cx="3467085" cy="280670"/>
          </a:xfrm>
          <a:prstGeom prst="rect">
            <a:avLst/>
          </a:prstGeom>
        </p:spPr>
        <p:txBody>
          <a:bodyPr lIns="0" tIns="0" rIns="0" bIns="0" rtlCol="0" anchor="t">
            <a:spAutoFit/>
          </a:bodyPr>
          <a:lstStyle/>
          <a:p>
            <a:pPr algn="ctr">
              <a:lnSpc>
                <a:spcPts val="2380"/>
              </a:lnSpc>
            </a:pPr>
            <a:r>
              <a:rPr lang="en-US" sz="1700" b="1">
                <a:solidFill>
                  <a:srgbClr val="000000"/>
                </a:solidFill>
                <a:latin typeface="Open Sans Ultra-Bold"/>
                <a:ea typeface="Open Sans Ultra-Bold"/>
                <a:cs typeface="Open Sans Ultra-Bold"/>
                <a:sym typeface="Open Sans Ultra-Bold"/>
              </a:rPr>
              <a:t>ORBITAL RIVETING</a:t>
            </a:r>
          </a:p>
        </p:txBody>
      </p:sp>
      <p:sp>
        <p:nvSpPr>
          <p:cNvPr id="12" name="TextBox 12"/>
          <p:cNvSpPr txBox="1"/>
          <p:nvPr/>
        </p:nvSpPr>
        <p:spPr>
          <a:xfrm>
            <a:off x="6981619" y="2001365"/>
            <a:ext cx="3013281" cy="1200521"/>
          </a:xfrm>
          <a:prstGeom prst="rect">
            <a:avLst/>
          </a:prstGeom>
        </p:spPr>
        <p:txBody>
          <a:bodyPr wrap="square" lIns="0" tIns="0" rIns="0" bIns="0" rtlCol="0" anchor="t">
            <a:spAutoFit/>
          </a:bodyPr>
          <a:lstStyle/>
          <a:p>
            <a:pPr algn="just">
              <a:lnSpc>
                <a:spcPts val="2365"/>
              </a:lnSpc>
            </a:pPr>
            <a:r>
              <a:rPr lang="en-US" sz="1399" b="1" dirty="0">
                <a:solidFill>
                  <a:srgbClr val="000000"/>
                </a:solidFill>
                <a:latin typeface="Open Sans Bold"/>
                <a:ea typeface="Open Sans Bold"/>
                <a:cs typeface="Open Sans Bold"/>
                <a:sym typeface="Open Sans Bold"/>
              </a:rPr>
              <a:t>Orbital Riveting in Cold Forming</a:t>
            </a:r>
            <a:r>
              <a:rPr lang="en-US" sz="1399" dirty="0">
                <a:solidFill>
                  <a:srgbClr val="000000"/>
                </a:solidFill>
                <a:latin typeface="Open Sans"/>
                <a:ea typeface="Open Sans"/>
                <a:cs typeface="Open Sans"/>
                <a:sym typeface="Open Sans"/>
              </a:rPr>
              <a:t>:</a:t>
            </a:r>
          </a:p>
          <a:p>
            <a:pPr algn="just">
              <a:lnSpc>
                <a:spcPts val="2365"/>
              </a:lnSpc>
            </a:pPr>
            <a:r>
              <a:rPr lang="en-US" sz="1399" dirty="0">
                <a:solidFill>
                  <a:srgbClr val="000000"/>
                </a:solidFill>
                <a:latin typeface="Open Sans"/>
                <a:ea typeface="Open Sans"/>
                <a:cs typeface="Open Sans"/>
                <a:sym typeface="Open Sans"/>
              </a:rPr>
              <a:t>A Precision Joining Process for High-Efficiency Manufacturing</a:t>
            </a:r>
          </a:p>
          <a:p>
            <a:pPr algn="just">
              <a:lnSpc>
                <a:spcPts val="2365"/>
              </a:lnSpc>
            </a:pPr>
            <a:endParaRPr lang="en-US" sz="1399" dirty="0">
              <a:solidFill>
                <a:srgbClr val="000000"/>
              </a:solidFill>
              <a:latin typeface="Open Sans"/>
              <a:ea typeface="Open Sans"/>
              <a:cs typeface="Open Sans"/>
              <a:sym typeface="Open Sans"/>
            </a:endParaRPr>
          </a:p>
        </p:txBody>
      </p:sp>
      <p:sp>
        <p:nvSpPr>
          <p:cNvPr id="13" name="TextBox 13"/>
          <p:cNvSpPr txBox="1"/>
          <p:nvPr/>
        </p:nvSpPr>
        <p:spPr>
          <a:xfrm>
            <a:off x="152743" y="4325230"/>
            <a:ext cx="10386514" cy="2956560"/>
          </a:xfrm>
          <a:prstGeom prst="rect">
            <a:avLst/>
          </a:prstGeom>
        </p:spPr>
        <p:txBody>
          <a:bodyPr lIns="0" tIns="0" rIns="0" bIns="0" rtlCol="0" anchor="t">
            <a:spAutoFit/>
          </a:bodyPr>
          <a:lstStyle/>
          <a:p>
            <a:pPr algn="just">
              <a:lnSpc>
                <a:spcPts val="1860"/>
              </a:lnSpc>
              <a:spcBef>
                <a:spcPct val="0"/>
              </a:spcBef>
            </a:pPr>
            <a:r>
              <a:rPr lang="en-US" sz="1200">
                <a:solidFill>
                  <a:srgbClr val="000000"/>
                </a:solidFill>
                <a:latin typeface="Open Sans"/>
                <a:ea typeface="Open Sans"/>
                <a:cs typeface="Open Sans"/>
                <a:sym typeface="Open Sans"/>
              </a:rPr>
              <a:t>In the field of cold forming, mechanical joining technologies are essential for achieving durable, high-performance assemblies without thermal input. One such method is orbital riveting, a process that enables permanent mechanical fastening through localized malleable deformation of the rivet material such as steel, aluminum, copper, gold and many more.</a:t>
            </a:r>
          </a:p>
          <a:p>
            <a:pPr algn="just">
              <a:lnSpc>
                <a:spcPts val="1860"/>
              </a:lnSpc>
              <a:spcBef>
                <a:spcPct val="0"/>
              </a:spcBef>
            </a:pPr>
            <a:r>
              <a:rPr lang="en-US" sz="1200">
                <a:solidFill>
                  <a:srgbClr val="000000"/>
                </a:solidFill>
                <a:latin typeface="Open Sans"/>
                <a:ea typeface="Open Sans"/>
                <a:cs typeface="Open Sans"/>
                <a:sym typeface="Open Sans"/>
              </a:rPr>
              <a:t>As it applies force, the rivet is gradually shaped into its final form. The distinctive orbital motion of the tool gives orbital riveting its name.</a:t>
            </a:r>
          </a:p>
          <a:p>
            <a:pPr algn="just">
              <a:lnSpc>
                <a:spcPts val="1860"/>
              </a:lnSpc>
              <a:spcBef>
                <a:spcPct val="0"/>
              </a:spcBef>
            </a:pPr>
            <a:r>
              <a:rPr lang="en-US" sz="1200">
                <a:solidFill>
                  <a:srgbClr val="000000"/>
                </a:solidFill>
                <a:latin typeface="Open Sans"/>
                <a:ea typeface="Open Sans"/>
                <a:cs typeface="Open Sans"/>
                <a:sym typeface="Open Sans"/>
              </a:rPr>
              <a:t>In contrast, radial riveting follows a rosette-shaped path that moves across the center of the rivet, offering a different approach to material flow and deformation.</a:t>
            </a:r>
          </a:p>
          <a:p>
            <a:pPr algn="just">
              <a:lnSpc>
                <a:spcPts val="1860"/>
              </a:lnSpc>
              <a:spcBef>
                <a:spcPct val="0"/>
              </a:spcBef>
            </a:pPr>
            <a:r>
              <a:rPr lang="en-US" sz="1200">
                <a:solidFill>
                  <a:srgbClr val="000000"/>
                </a:solidFill>
                <a:latin typeface="Open Sans"/>
                <a:ea typeface="Open Sans"/>
                <a:cs typeface="Open Sans"/>
                <a:sym typeface="Open Sans"/>
              </a:rPr>
              <a:t>Orbital riveting is particularly well-suited for high-speed production lines, where short cycle times and lower forming forces are essential. Compared to traditional pressing methods, it not only reduces mechanical stress but also significantly cuts down on noise emissions—making it a quieter, more energy-efficient alternative.</a:t>
            </a:r>
          </a:p>
          <a:p>
            <a:pPr algn="just">
              <a:lnSpc>
                <a:spcPts val="1860"/>
              </a:lnSpc>
              <a:spcBef>
                <a:spcPct val="0"/>
              </a:spcBef>
            </a:pPr>
            <a:r>
              <a:rPr lang="en-US" sz="1200">
                <a:solidFill>
                  <a:srgbClr val="000000"/>
                </a:solidFill>
                <a:latin typeface="Open Sans"/>
                <a:ea typeface="Open Sans"/>
                <a:cs typeface="Open Sans"/>
                <a:sym typeface="Open Sans"/>
              </a:rPr>
              <a:t>The orbital riveting process employs a conically inclined, rotating forming tool that applies a controlled force to the rivet. As the forming tool orbits around the rivet axis, it incrementally deforms the riveting pin in a circular path, forming a secure joint. This orbital motion—characterized by a precessing, wobble-like movement—minimizes axial force requirements and distributes forming energy more efficiently than conventional pressing.</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grpSp>
        <p:nvGrpSpPr>
          <p:cNvPr id="2" name="Group 2"/>
          <p:cNvGrpSpPr/>
          <p:nvPr/>
        </p:nvGrpSpPr>
        <p:grpSpPr>
          <a:xfrm>
            <a:off x="756000" y="963352"/>
            <a:ext cx="2842096" cy="4199147"/>
            <a:chOff x="0" y="0"/>
            <a:chExt cx="3166529" cy="4678491"/>
          </a:xfrm>
        </p:grpSpPr>
        <p:sp>
          <p:nvSpPr>
            <p:cNvPr id="3" name="Freeform 3" descr="BalTec orbital riveting graph explaining the motion"/>
            <p:cNvSpPr/>
            <p:nvPr/>
          </p:nvSpPr>
          <p:spPr>
            <a:xfrm>
              <a:off x="0" y="0"/>
              <a:ext cx="3166491" cy="4678529"/>
            </a:xfrm>
            <a:custGeom>
              <a:avLst/>
              <a:gdLst/>
              <a:ahLst/>
              <a:cxnLst/>
              <a:rect l="l" t="t" r="r" b="b"/>
              <a:pathLst>
                <a:path w="3166491" h="4678529">
                  <a:moveTo>
                    <a:pt x="0" y="0"/>
                  </a:moveTo>
                  <a:lnTo>
                    <a:pt x="3166491" y="0"/>
                  </a:lnTo>
                  <a:lnTo>
                    <a:pt x="3166491" y="4678529"/>
                  </a:lnTo>
                  <a:lnTo>
                    <a:pt x="0" y="4678529"/>
                  </a:lnTo>
                  <a:lnTo>
                    <a:pt x="0" y="0"/>
                  </a:lnTo>
                  <a:close/>
                </a:path>
              </a:pathLst>
            </a:custGeom>
            <a:blipFill>
              <a:blip r:embed="rId2"/>
              <a:stretch>
                <a:fillRect l="-11262" r="-11263"/>
              </a:stretch>
            </a:blipFill>
          </p:spPr>
          <p:txBody>
            <a:bodyPr/>
            <a:lstStyle/>
            <a:p>
              <a:endParaRPr lang="en-US"/>
            </a:p>
          </p:txBody>
        </p:sp>
      </p:grpSp>
      <p:grpSp>
        <p:nvGrpSpPr>
          <p:cNvPr id="4" name="Group 4"/>
          <p:cNvGrpSpPr/>
          <p:nvPr/>
        </p:nvGrpSpPr>
        <p:grpSpPr>
          <a:xfrm>
            <a:off x="756000" y="5465669"/>
            <a:ext cx="1670047" cy="1454153"/>
            <a:chOff x="0" y="0"/>
            <a:chExt cx="2226729" cy="1938871"/>
          </a:xfrm>
        </p:grpSpPr>
        <p:sp>
          <p:nvSpPr>
            <p:cNvPr id="5" name="Freeform 5" descr="BalTec graphic for orbital riveting"/>
            <p:cNvSpPr/>
            <p:nvPr/>
          </p:nvSpPr>
          <p:spPr>
            <a:xfrm>
              <a:off x="0" y="0"/>
              <a:ext cx="2226691" cy="1938909"/>
            </a:xfrm>
            <a:custGeom>
              <a:avLst/>
              <a:gdLst/>
              <a:ahLst/>
              <a:cxnLst/>
              <a:rect l="l" t="t" r="r" b="b"/>
              <a:pathLst>
                <a:path w="2226691" h="1938909">
                  <a:moveTo>
                    <a:pt x="0" y="0"/>
                  </a:moveTo>
                  <a:lnTo>
                    <a:pt x="2226691" y="0"/>
                  </a:lnTo>
                  <a:lnTo>
                    <a:pt x="2226691" y="1938909"/>
                  </a:lnTo>
                  <a:lnTo>
                    <a:pt x="0" y="1938909"/>
                  </a:lnTo>
                  <a:lnTo>
                    <a:pt x="0" y="0"/>
                  </a:lnTo>
                  <a:close/>
                </a:path>
              </a:pathLst>
            </a:custGeom>
            <a:blipFill>
              <a:blip r:embed="rId3"/>
              <a:stretch>
                <a:fillRect l="-1" t="-1" r="-3"/>
              </a:stretch>
            </a:blipFill>
          </p:spPr>
          <p:txBody>
            <a:bodyPr/>
            <a:lstStyle/>
            <a:p>
              <a:endParaRPr lang="en-US"/>
            </a:p>
          </p:txBody>
        </p:sp>
      </p:grpSp>
      <p:grpSp>
        <p:nvGrpSpPr>
          <p:cNvPr id="6" name="Group 6"/>
          <p:cNvGrpSpPr/>
          <p:nvPr/>
        </p:nvGrpSpPr>
        <p:grpSpPr>
          <a:xfrm>
            <a:off x="2616547" y="5465669"/>
            <a:ext cx="1670047" cy="1454153"/>
            <a:chOff x="0" y="0"/>
            <a:chExt cx="2226729" cy="1938871"/>
          </a:xfrm>
        </p:grpSpPr>
        <p:sp>
          <p:nvSpPr>
            <p:cNvPr id="7" name="Freeform 7" descr="baltec orbital riveting head graphic view from the front"/>
            <p:cNvSpPr/>
            <p:nvPr/>
          </p:nvSpPr>
          <p:spPr>
            <a:xfrm>
              <a:off x="0" y="0"/>
              <a:ext cx="2226691" cy="1938909"/>
            </a:xfrm>
            <a:custGeom>
              <a:avLst/>
              <a:gdLst/>
              <a:ahLst/>
              <a:cxnLst/>
              <a:rect l="l" t="t" r="r" b="b"/>
              <a:pathLst>
                <a:path w="2226691" h="1938909">
                  <a:moveTo>
                    <a:pt x="0" y="0"/>
                  </a:moveTo>
                  <a:lnTo>
                    <a:pt x="2226691" y="0"/>
                  </a:lnTo>
                  <a:lnTo>
                    <a:pt x="2226691" y="1938909"/>
                  </a:lnTo>
                  <a:lnTo>
                    <a:pt x="0" y="1938909"/>
                  </a:lnTo>
                  <a:lnTo>
                    <a:pt x="0" y="0"/>
                  </a:lnTo>
                  <a:close/>
                </a:path>
              </a:pathLst>
            </a:custGeom>
            <a:blipFill>
              <a:blip r:embed="rId4"/>
              <a:stretch>
                <a:fillRect r="-1" b="1"/>
              </a:stretch>
            </a:blipFill>
          </p:spPr>
          <p:txBody>
            <a:bodyPr/>
            <a:lstStyle/>
            <a:p>
              <a:endParaRPr lang="en-US"/>
            </a:p>
          </p:txBody>
        </p:sp>
      </p:grpSp>
      <p:grpSp>
        <p:nvGrpSpPr>
          <p:cNvPr id="8" name="Group 8"/>
          <p:cNvGrpSpPr/>
          <p:nvPr/>
        </p:nvGrpSpPr>
        <p:grpSpPr>
          <a:xfrm>
            <a:off x="4477094" y="5465669"/>
            <a:ext cx="1670047" cy="1454153"/>
            <a:chOff x="0" y="0"/>
            <a:chExt cx="2226729" cy="1938871"/>
          </a:xfrm>
        </p:grpSpPr>
        <p:sp>
          <p:nvSpPr>
            <p:cNvPr id="9" name="Freeform 9" descr="Baltec orbital riveting grahic explaining the movement"/>
            <p:cNvSpPr/>
            <p:nvPr/>
          </p:nvSpPr>
          <p:spPr>
            <a:xfrm>
              <a:off x="0" y="0"/>
              <a:ext cx="2226691" cy="1938909"/>
            </a:xfrm>
            <a:custGeom>
              <a:avLst/>
              <a:gdLst/>
              <a:ahLst/>
              <a:cxnLst/>
              <a:rect l="l" t="t" r="r" b="b"/>
              <a:pathLst>
                <a:path w="2226691" h="1938909">
                  <a:moveTo>
                    <a:pt x="0" y="0"/>
                  </a:moveTo>
                  <a:lnTo>
                    <a:pt x="2226691" y="0"/>
                  </a:lnTo>
                  <a:lnTo>
                    <a:pt x="2226691" y="1938909"/>
                  </a:lnTo>
                  <a:lnTo>
                    <a:pt x="0" y="1938909"/>
                  </a:lnTo>
                  <a:lnTo>
                    <a:pt x="0" y="0"/>
                  </a:lnTo>
                  <a:close/>
                </a:path>
              </a:pathLst>
            </a:custGeom>
            <a:blipFill>
              <a:blip r:embed="rId5"/>
              <a:stretch>
                <a:fillRect r="-1" b="1"/>
              </a:stretch>
            </a:blipFill>
          </p:spPr>
          <p:txBody>
            <a:bodyPr/>
            <a:lstStyle/>
            <a:p>
              <a:endParaRPr lang="en-US"/>
            </a:p>
          </p:txBody>
        </p:sp>
      </p:grpSp>
      <p:grpSp>
        <p:nvGrpSpPr>
          <p:cNvPr id="10" name="Group 10"/>
          <p:cNvGrpSpPr/>
          <p:nvPr/>
        </p:nvGrpSpPr>
        <p:grpSpPr>
          <a:xfrm>
            <a:off x="6339959" y="5465669"/>
            <a:ext cx="1670047" cy="1454153"/>
            <a:chOff x="0" y="0"/>
            <a:chExt cx="2226729" cy="1938871"/>
          </a:xfrm>
        </p:grpSpPr>
        <p:sp>
          <p:nvSpPr>
            <p:cNvPr id="11" name="Freeform 11"/>
            <p:cNvSpPr/>
            <p:nvPr/>
          </p:nvSpPr>
          <p:spPr>
            <a:xfrm>
              <a:off x="0" y="0"/>
              <a:ext cx="2226767" cy="1938909"/>
            </a:xfrm>
            <a:custGeom>
              <a:avLst/>
              <a:gdLst/>
              <a:ahLst/>
              <a:cxnLst/>
              <a:rect l="l" t="t" r="r" b="b"/>
              <a:pathLst>
                <a:path w="2226767" h="1938909">
                  <a:moveTo>
                    <a:pt x="0" y="0"/>
                  </a:moveTo>
                  <a:lnTo>
                    <a:pt x="2226767" y="0"/>
                  </a:lnTo>
                  <a:lnTo>
                    <a:pt x="2226767" y="1938909"/>
                  </a:lnTo>
                  <a:lnTo>
                    <a:pt x="0" y="1938909"/>
                  </a:lnTo>
                  <a:lnTo>
                    <a:pt x="0" y="0"/>
                  </a:lnTo>
                  <a:close/>
                </a:path>
              </a:pathLst>
            </a:custGeom>
            <a:blipFill>
              <a:blip r:embed="rId6"/>
              <a:stretch>
                <a:fillRect t="-36" b="-36"/>
              </a:stretch>
            </a:blipFill>
          </p:spPr>
          <p:txBody>
            <a:bodyPr/>
            <a:lstStyle/>
            <a:p>
              <a:endParaRPr lang="en-US"/>
            </a:p>
          </p:txBody>
        </p:sp>
      </p:grpSp>
      <p:grpSp>
        <p:nvGrpSpPr>
          <p:cNvPr id="12" name="Group 12"/>
          <p:cNvGrpSpPr/>
          <p:nvPr/>
        </p:nvGrpSpPr>
        <p:grpSpPr>
          <a:xfrm>
            <a:off x="5351669" y="756000"/>
            <a:ext cx="3646626" cy="414704"/>
            <a:chOff x="0" y="0"/>
            <a:chExt cx="1306869" cy="148621"/>
          </a:xfrm>
        </p:grpSpPr>
        <p:sp>
          <p:nvSpPr>
            <p:cNvPr id="13" name="Freeform 13"/>
            <p:cNvSpPr/>
            <p:nvPr/>
          </p:nvSpPr>
          <p:spPr>
            <a:xfrm>
              <a:off x="0" y="0"/>
              <a:ext cx="1306868" cy="148621"/>
            </a:xfrm>
            <a:custGeom>
              <a:avLst/>
              <a:gdLst/>
              <a:ahLst/>
              <a:cxnLst/>
              <a:rect l="l" t="t" r="r" b="b"/>
              <a:pathLst>
                <a:path w="1306868" h="148621">
                  <a:moveTo>
                    <a:pt x="74310" y="0"/>
                  </a:moveTo>
                  <a:lnTo>
                    <a:pt x="1232558" y="0"/>
                  </a:lnTo>
                  <a:cubicBezTo>
                    <a:pt x="1252266" y="0"/>
                    <a:pt x="1271168" y="7829"/>
                    <a:pt x="1285104" y="21765"/>
                  </a:cubicBezTo>
                  <a:cubicBezTo>
                    <a:pt x="1299039" y="35701"/>
                    <a:pt x="1306868" y="54602"/>
                    <a:pt x="1306868" y="74310"/>
                  </a:cubicBezTo>
                  <a:lnTo>
                    <a:pt x="1306868" y="74310"/>
                  </a:lnTo>
                  <a:cubicBezTo>
                    <a:pt x="1306868" y="94019"/>
                    <a:pt x="1299039" y="112920"/>
                    <a:pt x="1285104" y="126856"/>
                  </a:cubicBezTo>
                  <a:cubicBezTo>
                    <a:pt x="1271168" y="140791"/>
                    <a:pt x="1252266" y="148621"/>
                    <a:pt x="1232558" y="148621"/>
                  </a:cubicBezTo>
                  <a:lnTo>
                    <a:pt x="74310" y="148621"/>
                  </a:lnTo>
                  <a:cubicBezTo>
                    <a:pt x="54602" y="148621"/>
                    <a:pt x="35701" y="140791"/>
                    <a:pt x="21765" y="126856"/>
                  </a:cubicBezTo>
                  <a:cubicBezTo>
                    <a:pt x="7829" y="112920"/>
                    <a:pt x="0" y="94019"/>
                    <a:pt x="0" y="74310"/>
                  </a:cubicBezTo>
                  <a:lnTo>
                    <a:pt x="0" y="74310"/>
                  </a:lnTo>
                  <a:cubicBezTo>
                    <a:pt x="0" y="54602"/>
                    <a:pt x="7829" y="35701"/>
                    <a:pt x="21765" y="21765"/>
                  </a:cubicBezTo>
                  <a:cubicBezTo>
                    <a:pt x="35701" y="7829"/>
                    <a:pt x="54602" y="0"/>
                    <a:pt x="74310" y="0"/>
                  </a:cubicBezTo>
                  <a:close/>
                </a:path>
              </a:pathLst>
            </a:custGeom>
            <a:solidFill>
              <a:srgbClr val="ABABAB"/>
            </a:solidFill>
          </p:spPr>
          <p:txBody>
            <a:bodyPr/>
            <a:lstStyle/>
            <a:p>
              <a:endParaRPr lang="en-US"/>
            </a:p>
          </p:txBody>
        </p:sp>
        <p:sp>
          <p:nvSpPr>
            <p:cNvPr id="14" name="TextBox 14"/>
            <p:cNvSpPr txBox="1"/>
            <p:nvPr/>
          </p:nvSpPr>
          <p:spPr>
            <a:xfrm>
              <a:off x="0" y="-19050"/>
              <a:ext cx="1306869" cy="167671"/>
            </a:xfrm>
            <a:prstGeom prst="rect">
              <a:avLst/>
            </a:prstGeom>
          </p:spPr>
          <p:txBody>
            <a:bodyPr lIns="50800" tIns="50800" rIns="50800" bIns="50800" rtlCol="0" anchor="ctr"/>
            <a:lstStyle/>
            <a:p>
              <a:pPr algn="ctr">
                <a:lnSpc>
                  <a:spcPts val="1399"/>
                </a:lnSpc>
              </a:pPr>
              <a:endParaRPr/>
            </a:p>
          </p:txBody>
        </p:sp>
      </p:grpSp>
      <p:sp>
        <p:nvSpPr>
          <p:cNvPr id="15" name="Freeform 15"/>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7"/>
            <a:stretch>
              <a:fillRect/>
            </a:stretch>
          </a:blipFill>
        </p:spPr>
        <p:txBody>
          <a:bodyPr/>
          <a:lstStyle/>
          <a:p>
            <a:endParaRPr lang="en-US"/>
          </a:p>
        </p:txBody>
      </p:sp>
      <p:sp>
        <p:nvSpPr>
          <p:cNvPr id="16" name="Freeform 16"/>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8"/>
                </a:ext>
              </a:extLst>
            </a:blip>
            <a:stretch>
              <a:fillRect/>
            </a:stretch>
          </a:blipFill>
        </p:spPr>
        <p:txBody>
          <a:bodyPr/>
          <a:lstStyle/>
          <a:p>
            <a:endParaRPr lang="en-US"/>
          </a:p>
        </p:txBody>
      </p:sp>
      <p:grpSp>
        <p:nvGrpSpPr>
          <p:cNvPr id="17" name="Group 17"/>
          <p:cNvGrpSpPr/>
          <p:nvPr/>
        </p:nvGrpSpPr>
        <p:grpSpPr>
          <a:xfrm>
            <a:off x="8200506" y="5465669"/>
            <a:ext cx="1670047" cy="1454153"/>
            <a:chOff x="0" y="0"/>
            <a:chExt cx="2226729" cy="1938871"/>
          </a:xfrm>
        </p:grpSpPr>
        <p:sp>
          <p:nvSpPr>
            <p:cNvPr id="18" name="Freeform 18"/>
            <p:cNvSpPr/>
            <p:nvPr/>
          </p:nvSpPr>
          <p:spPr>
            <a:xfrm>
              <a:off x="0" y="0"/>
              <a:ext cx="2226767" cy="1938909"/>
            </a:xfrm>
            <a:custGeom>
              <a:avLst/>
              <a:gdLst/>
              <a:ahLst/>
              <a:cxnLst/>
              <a:rect l="l" t="t" r="r" b="b"/>
              <a:pathLst>
                <a:path w="2226767" h="1938909">
                  <a:moveTo>
                    <a:pt x="0" y="0"/>
                  </a:moveTo>
                  <a:lnTo>
                    <a:pt x="2226767" y="0"/>
                  </a:lnTo>
                  <a:lnTo>
                    <a:pt x="2226767" y="1938909"/>
                  </a:lnTo>
                  <a:lnTo>
                    <a:pt x="0" y="1938909"/>
                  </a:lnTo>
                  <a:lnTo>
                    <a:pt x="0" y="0"/>
                  </a:lnTo>
                  <a:close/>
                </a:path>
              </a:pathLst>
            </a:custGeom>
            <a:blipFill>
              <a:blip r:embed="rId9"/>
              <a:stretch>
                <a:fillRect t="-36" b="-36"/>
              </a:stretch>
            </a:blipFill>
          </p:spPr>
          <p:txBody>
            <a:bodyPr/>
            <a:lstStyle/>
            <a:p>
              <a:endParaRPr lang="en-US"/>
            </a:p>
          </p:txBody>
        </p:sp>
      </p:grpSp>
      <p:sp>
        <p:nvSpPr>
          <p:cNvPr id="19" name="TextBox 19"/>
          <p:cNvSpPr txBox="1"/>
          <p:nvPr/>
        </p:nvSpPr>
        <p:spPr>
          <a:xfrm>
            <a:off x="7148065" y="2022691"/>
            <a:ext cx="26918" cy="145085"/>
          </a:xfrm>
          <a:prstGeom prst="rect">
            <a:avLst/>
          </a:prstGeom>
        </p:spPr>
        <p:txBody>
          <a:bodyPr lIns="0" tIns="0" rIns="0" bIns="0" rtlCol="0" anchor="t">
            <a:spAutoFit/>
          </a:bodyPr>
          <a:lstStyle/>
          <a:p>
            <a:pPr algn="l">
              <a:lnSpc>
                <a:spcPts val="1120"/>
              </a:lnSpc>
            </a:pPr>
            <a:r>
              <a:rPr lang="en-US" sz="800">
                <a:solidFill>
                  <a:srgbClr val="000000"/>
                </a:solidFill>
                <a:latin typeface="Open Sans"/>
                <a:ea typeface="Open Sans"/>
                <a:cs typeface="Open Sans"/>
                <a:sym typeface="Open Sans"/>
              </a:rPr>
              <a:t> </a:t>
            </a:r>
          </a:p>
        </p:txBody>
      </p:sp>
      <p:sp>
        <p:nvSpPr>
          <p:cNvPr id="20" name="TextBox 20"/>
          <p:cNvSpPr txBox="1"/>
          <p:nvPr/>
        </p:nvSpPr>
        <p:spPr>
          <a:xfrm>
            <a:off x="4126794" y="2016261"/>
            <a:ext cx="5743758" cy="1188720"/>
          </a:xfrm>
          <a:prstGeom prst="rect">
            <a:avLst/>
          </a:prstGeom>
        </p:spPr>
        <p:txBody>
          <a:bodyPr lIns="0" tIns="0" rIns="0" bIns="0" rtlCol="0" anchor="t">
            <a:spAutoFit/>
          </a:bodyPr>
          <a:lstStyle/>
          <a:p>
            <a:pPr algn="just">
              <a:lnSpc>
                <a:spcPts val="1949"/>
              </a:lnSpc>
            </a:pPr>
            <a:r>
              <a:rPr lang="en-US" sz="1299">
                <a:solidFill>
                  <a:srgbClr val="000000"/>
                </a:solidFill>
                <a:latin typeface="Open Sans"/>
                <a:ea typeface="Open Sans"/>
                <a:cs typeface="Open Sans"/>
                <a:sym typeface="Open Sans"/>
              </a:rPr>
              <a:t>Controlling the flow of material with the orbital process is limited. There is a constant lateral force present while forming, which requires for the work piece to be supported quite well. The circular movement of the forming tool creates a crescent-shape like contact area on the rivet which results in some surface friction. The forming is effected around the riveting head.</a:t>
            </a:r>
          </a:p>
        </p:txBody>
      </p:sp>
      <p:sp>
        <p:nvSpPr>
          <p:cNvPr id="21" name="TextBox 21"/>
          <p:cNvSpPr txBox="1"/>
          <p:nvPr/>
        </p:nvSpPr>
        <p:spPr>
          <a:xfrm>
            <a:off x="4117655" y="3331902"/>
            <a:ext cx="5743758" cy="1830597"/>
          </a:xfrm>
          <a:prstGeom prst="rect">
            <a:avLst/>
          </a:prstGeom>
        </p:spPr>
        <p:txBody>
          <a:bodyPr lIns="0" tIns="0" rIns="0" bIns="0" rtlCol="0" anchor="t">
            <a:spAutoFit/>
          </a:bodyPr>
          <a:lstStyle/>
          <a:p>
            <a:pPr algn="l">
              <a:lnSpc>
                <a:spcPts val="1799"/>
              </a:lnSpc>
            </a:pPr>
            <a:r>
              <a:rPr lang="en-US" sz="1199" b="1">
                <a:solidFill>
                  <a:srgbClr val="000000"/>
                </a:solidFill>
                <a:latin typeface="Open Sans Bold"/>
                <a:ea typeface="Open Sans Bold"/>
                <a:cs typeface="Open Sans Bold"/>
                <a:sym typeface="Open Sans Bold"/>
              </a:rPr>
              <a:t>Caption:</a:t>
            </a:r>
            <a:r>
              <a:rPr lang="en-US" sz="1199">
                <a:solidFill>
                  <a:srgbClr val="000000"/>
                </a:solidFill>
                <a:latin typeface="Open Sans"/>
                <a:ea typeface="Open Sans"/>
                <a:cs typeface="Open Sans"/>
                <a:sym typeface="Open Sans"/>
              </a:rPr>
              <a:t> One riveting die A rotates in a circular path K at approx. 1000 rpm in such a way that the longitudinal axis of the riveting die intersects the rivet at point N. Deformation of the rivet is therefore carried out in concentric paths around the centre of the rivet</a:t>
            </a:r>
          </a:p>
          <a:p>
            <a:pPr algn="l">
              <a:lnSpc>
                <a:spcPts val="1799"/>
              </a:lnSpc>
              <a:spcBef>
                <a:spcPts val="749"/>
              </a:spcBef>
            </a:pPr>
            <a:r>
              <a:rPr lang="en-US" sz="1199">
                <a:solidFill>
                  <a:srgbClr val="000000"/>
                </a:solidFill>
                <a:latin typeface="Open Sans"/>
                <a:ea typeface="Open Sans"/>
                <a:cs typeface="Open Sans"/>
                <a:sym typeface="Open Sans"/>
              </a:rPr>
              <a:t>A =   forming tool axis</a:t>
            </a:r>
          </a:p>
          <a:p>
            <a:pPr algn="l">
              <a:lnSpc>
                <a:spcPts val="1799"/>
              </a:lnSpc>
            </a:pPr>
            <a:r>
              <a:rPr lang="en-US" sz="1199">
                <a:solidFill>
                  <a:srgbClr val="000000"/>
                </a:solidFill>
                <a:latin typeface="Open Sans"/>
                <a:ea typeface="Open Sans"/>
                <a:cs typeface="Open Sans"/>
                <a:sym typeface="Open Sans"/>
              </a:rPr>
              <a:t>K =   Path of forming tool</a:t>
            </a:r>
          </a:p>
          <a:p>
            <a:pPr algn="l">
              <a:lnSpc>
                <a:spcPts val="1799"/>
              </a:lnSpc>
            </a:pPr>
            <a:r>
              <a:rPr lang="en-US" sz="1199">
                <a:solidFill>
                  <a:srgbClr val="000000"/>
                </a:solidFill>
                <a:latin typeface="Open Sans"/>
                <a:ea typeface="Open Sans"/>
                <a:cs typeface="Open Sans"/>
                <a:sym typeface="Open Sans"/>
              </a:rPr>
              <a:t>N =   Forming surface @ constant angl</a:t>
            </a:r>
          </a:p>
          <a:p>
            <a:pPr algn="l">
              <a:lnSpc>
                <a:spcPts val="1799"/>
              </a:lnSpc>
            </a:pPr>
            <a:r>
              <a:rPr lang="en-US" sz="1199">
                <a:solidFill>
                  <a:srgbClr val="000000"/>
                </a:solidFill>
                <a:latin typeface="Open Sans"/>
                <a:ea typeface="Open Sans"/>
                <a:cs typeface="Open Sans"/>
                <a:sym typeface="Open Sans"/>
              </a:rPr>
              <a:t>KF = contact surface or area</a:t>
            </a:r>
          </a:p>
        </p:txBody>
      </p:sp>
      <p:sp>
        <p:nvSpPr>
          <p:cNvPr id="22" name="TextBox 22"/>
          <p:cNvSpPr txBox="1"/>
          <p:nvPr/>
        </p:nvSpPr>
        <p:spPr>
          <a:xfrm>
            <a:off x="5440657" y="805681"/>
            <a:ext cx="3467085" cy="280670"/>
          </a:xfrm>
          <a:prstGeom prst="rect">
            <a:avLst/>
          </a:prstGeom>
        </p:spPr>
        <p:txBody>
          <a:bodyPr lIns="0" tIns="0" rIns="0" bIns="0" rtlCol="0" anchor="t">
            <a:spAutoFit/>
          </a:bodyPr>
          <a:lstStyle/>
          <a:p>
            <a:pPr algn="ctr">
              <a:lnSpc>
                <a:spcPts val="2380"/>
              </a:lnSpc>
            </a:pPr>
            <a:r>
              <a:rPr lang="en-US" sz="1700" b="1">
                <a:solidFill>
                  <a:srgbClr val="000000"/>
                </a:solidFill>
                <a:latin typeface="Open Sans Ultra-Bold"/>
                <a:ea typeface="Open Sans Ultra-Bold"/>
                <a:cs typeface="Open Sans Ultra-Bold"/>
                <a:sym typeface="Open Sans Ultra-Bold"/>
              </a:rPr>
              <a:t>ORBITAL RIVETING</a:t>
            </a:r>
          </a:p>
        </p:txBody>
      </p:sp>
      <p:sp>
        <p:nvSpPr>
          <p:cNvPr id="23" name="TextBox 23"/>
          <p:cNvSpPr txBox="1"/>
          <p:nvPr/>
        </p:nvSpPr>
        <p:spPr>
          <a:xfrm>
            <a:off x="4117655" y="1355941"/>
            <a:ext cx="5743758" cy="552450"/>
          </a:xfrm>
          <a:prstGeom prst="rect">
            <a:avLst/>
          </a:prstGeom>
        </p:spPr>
        <p:txBody>
          <a:bodyPr lIns="0" tIns="0" rIns="0" bIns="0" rtlCol="0" anchor="t">
            <a:spAutoFit/>
          </a:bodyPr>
          <a:lstStyle/>
          <a:p>
            <a:pPr algn="just">
              <a:lnSpc>
                <a:spcPts val="2324"/>
              </a:lnSpc>
              <a:spcBef>
                <a:spcPct val="0"/>
              </a:spcBef>
            </a:pPr>
            <a:r>
              <a:rPr lang="en-US" sz="1499">
                <a:solidFill>
                  <a:srgbClr val="000000"/>
                </a:solidFill>
                <a:latin typeface="Open Sans"/>
                <a:ea typeface="Open Sans"/>
                <a:cs typeface="Open Sans"/>
                <a:sym typeface="Open Sans"/>
              </a:rPr>
              <a:t>Orbital riveting is different to the </a:t>
            </a:r>
            <a:r>
              <a:rPr lang="en-US" sz="1499" b="1">
                <a:solidFill>
                  <a:srgbClr val="E20D18"/>
                </a:solidFill>
                <a:latin typeface="Open Sans Bold"/>
                <a:ea typeface="Open Sans Bold"/>
                <a:cs typeface="Open Sans Bold"/>
                <a:sym typeface="Open Sans Bold"/>
              </a:rPr>
              <a:t>radial riveting</a:t>
            </a:r>
            <a:r>
              <a:rPr lang="en-US" sz="1499">
                <a:solidFill>
                  <a:srgbClr val="000000"/>
                </a:solidFill>
                <a:latin typeface="Open Sans"/>
                <a:ea typeface="Open Sans"/>
                <a:cs typeface="Open Sans"/>
                <a:sym typeface="Open Sans"/>
              </a:rPr>
              <a:t> procedure and is much smoother than impact pressing.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2" name="Freeform 2"/>
          <p:cNvSpPr/>
          <p:nvPr/>
        </p:nvSpPr>
        <p:spPr>
          <a:xfrm>
            <a:off x="853322" y="4929547"/>
            <a:ext cx="8995358" cy="1686630"/>
          </a:xfrm>
          <a:custGeom>
            <a:avLst/>
            <a:gdLst/>
            <a:ahLst/>
            <a:cxnLst/>
            <a:rect l="l" t="t" r="r" b="b"/>
            <a:pathLst>
              <a:path w="8995358" h="1686630">
                <a:moveTo>
                  <a:pt x="0" y="0"/>
                </a:moveTo>
                <a:lnTo>
                  <a:pt x="8995358" y="0"/>
                </a:lnTo>
                <a:lnTo>
                  <a:pt x="8995358" y="1686629"/>
                </a:lnTo>
                <a:lnTo>
                  <a:pt x="0" y="1686629"/>
                </a:lnTo>
                <a:lnTo>
                  <a:pt x="0" y="0"/>
                </a:lnTo>
                <a:close/>
              </a:path>
            </a:pathLst>
          </a:custGeom>
          <a:blipFill>
            <a:blip>
              <a:extLst>
                <a:ext uri="{96DAC541-7B7A-43D3-8B79-37D633B846F1}">
                  <asvg:svgBlip xmlns:asvg="http://schemas.microsoft.com/office/drawing/2016/SVG/main" r:embed="rId2"/>
                </a:ext>
              </a:extLst>
            </a:blip>
            <a:stretch>
              <a:fillRect/>
            </a:stretch>
          </a:blipFill>
        </p:spPr>
        <p:txBody>
          <a:bodyPr/>
          <a:lstStyle/>
          <a:p>
            <a:endParaRPr lang="en-US"/>
          </a:p>
        </p:txBody>
      </p:sp>
      <p:grpSp>
        <p:nvGrpSpPr>
          <p:cNvPr id="3" name="Group 3"/>
          <p:cNvGrpSpPr/>
          <p:nvPr/>
        </p:nvGrpSpPr>
        <p:grpSpPr>
          <a:xfrm>
            <a:off x="7647935" y="1342763"/>
            <a:ext cx="2374897" cy="2355847"/>
            <a:chOff x="0" y="0"/>
            <a:chExt cx="3166529" cy="3141129"/>
          </a:xfrm>
        </p:grpSpPr>
        <p:sp>
          <p:nvSpPr>
            <p:cNvPr id="4" name="Freeform 4" descr="baltec graphic of orbital riveting head"/>
            <p:cNvSpPr/>
            <p:nvPr/>
          </p:nvSpPr>
          <p:spPr>
            <a:xfrm>
              <a:off x="0" y="0"/>
              <a:ext cx="3166491" cy="3141091"/>
            </a:xfrm>
            <a:custGeom>
              <a:avLst/>
              <a:gdLst/>
              <a:ahLst/>
              <a:cxnLst/>
              <a:rect l="l" t="t" r="r" b="b"/>
              <a:pathLst>
                <a:path w="3166491" h="3141091">
                  <a:moveTo>
                    <a:pt x="0" y="0"/>
                  </a:moveTo>
                  <a:lnTo>
                    <a:pt x="3166491" y="0"/>
                  </a:lnTo>
                  <a:lnTo>
                    <a:pt x="3166491" y="3141091"/>
                  </a:lnTo>
                  <a:lnTo>
                    <a:pt x="0" y="3141091"/>
                  </a:lnTo>
                  <a:lnTo>
                    <a:pt x="0" y="0"/>
                  </a:lnTo>
                  <a:close/>
                </a:path>
              </a:pathLst>
            </a:custGeom>
            <a:blipFill>
              <a:blip r:embed="rId3"/>
              <a:stretch>
                <a:fillRect r="-1" b="-1"/>
              </a:stretch>
            </a:blipFill>
          </p:spPr>
          <p:txBody>
            <a:bodyPr/>
            <a:lstStyle/>
            <a:p>
              <a:endParaRPr lang="en-US"/>
            </a:p>
          </p:txBody>
        </p:sp>
      </p:grpSp>
      <p:sp>
        <p:nvSpPr>
          <p:cNvPr id="5" name="TextBox 5"/>
          <p:cNvSpPr txBox="1"/>
          <p:nvPr/>
        </p:nvSpPr>
        <p:spPr>
          <a:xfrm>
            <a:off x="2365372" y="5146891"/>
            <a:ext cx="26918" cy="145085"/>
          </a:xfrm>
          <a:prstGeom prst="rect">
            <a:avLst/>
          </a:prstGeom>
        </p:spPr>
        <p:txBody>
          <a:bodyPr lIns="0" tIns="0" rIns="0" bIns="0" rtlCol="0" anchor="t">
            <a:spAutoFit/>
          </a:bodyPr>
          <a:lstStyle/>
          <a:p>
            <a:pPr algn="l">
              <a:lnSpc>
                <a:spcPts val="1120"/>
              </a:lnSpc>
            </a:pPr>
            <a:r>
              <a:rPr lang="en-US" sz="800">
                <a:solidFill>
                  <a:srgbClr val="000000"/>
                </a:solidFill>
                <a:latin typeface="Open Sans"/>
                <a:ea typeface="Open Sans"/>
                <a:cs typeface="Open Sans"/>
                <a:sym typeface="Open Sans"/>
              </a:rPr>
              <a:t> </a:t>
            </a:r>
          </a:p>
        </p:txBody>
      </p:sp>
      <p:sp>
        <p:nvSpPr>
          <p:cNvPr id="6" name="TextBox 6"/>
          <p:cNvSpPr txBox="1"/>
          <p:nvPr/>
        </p:nvSpPr>
        <p:spPr>
          <a:xfrm>
            <a:off x="1634630" y="5169103"/>
            <a:ext cx="586220" cy="201930"/>
          </a:xfrm>
          <a:prstGeom prst="rect">
            <a:avLst/>
          </a:prstGeom>
        </p:spPr>
        <p:txBody>
          <a:bodyPr lIns="0" tIns="0" rIns="0" bIns="0" rtlCol="0" anchor="t">
            <a:spAutoFit/>
          </a:bodyPr>
          <a:lstStyle/>
          <a:p>
            <a:pPr algn="l">
              <a:lnSpc>
                <a:spcPts val="1799"/>
              </a:lnSpc>
            </a:pPr>
            <a:r>
              <a:rPr lang="en-US" sz="1199">
                <a:solidFill>
                  <a:srgbClr val="000000"/>
                </a:solidFill>
                <a:latin typeface="Open Sans"/>
                <a:ea typeface="Open Sans"/>
                <a:cs typeface="Open Sans"/>
                <a:sym typeface="Open Sans"/>
              </a:rPr>
              <a:t> </a:t>
            </a:r>
            <a:r>
              <a:rPr lang="en-US" sz="1199" b="1">
                <a:solidFill>
                  <a:srgbClr val="000000"/>
                </a:solidFill>
                <a:latin typeface="Open Sans Bold"/>
                <a:ea typeface="Open Sans Bold"/>
                <a:cs typeface="Open Sans Bold"/>
                <a:sym typeface="Open Sans Bold"/>
              </a:rPr>
              <a:t>Models</a:t>
            </a:r>
          </a:p>
        </p:txBody>
      </p:sp>
      <p:sp>
        <p:nvSpPr>
          <p:cNvPr id="7" name="TextBox 7"/>
          <p:cNvSpPr txBox="1"/>
          <p:nvPr/>
        </p:nvSpPr>
        <p:spPr>
          <a:xfrm>
            <a:off x="3331876" y="5158308"/>
            <a:ext cx="618584" cy="213360"/>
          </a:xfrm>
          <a:prstGeom prst="rect">
            <a:avLst/>
          </a:prstGeom>
        </p:spPr>
        <p:txBody>
          <a:bodyPr lIns="0" tIns="0" rIns="0" bIns="0" rtlCol="0" anchor="t">
            <a:spAutoFit/>
          </a:bodyPr>
          <a:lstStyle/>
          <a:p>
            <a:pPr algn="ctr">
              <a:lnSpc>
                <a:spcPts val="1859"/>
              </a:lnSpc>
            </a:pPr>
            <a:r>
              <a:rPr lang="en-US" sz="1199" b="1">
                <a:solidFill>
                  <a:srgbClr val="000000"/>
                </a:solidFill>
                <a:latin typeface="Open Sans Bold"/>
                <a:ea typeface="Open Sans Bold"/>
                <a:cs typeface="Open Sans Bold"/>
                <a:sym typeface="Open Sans Bold"/>
              </a:rPr>
              <a:t>Process</a:t>
            </a:r>
            <a:r>
              <a:rPr lang="en-US" sz="1199">
                <a:solidFill>
                  <a:srgbClr val="000000"/>
                </a:solidFill>
                <a:latin typeface="Open Sans"/>
                <a:ea typeface="Open Sans"/>
                <a:cs typeface="Open Sans"/>
                <a:sym typeface="Open Sans"/>
              </a:rPr>
              <a:t> </a:t>
            </a:r>
          </a:p>
        </p:txBody>
      </p:sp>
      <p:sp>
        <p:nvSpPr>
          <p:cNvPr id="8" name="TextBox 8"/>
          <p:cNvSpPr txBox="1"/>
          <p:nvPr/>
        </p:nvSpPr>
        <p:spPr>
          <a:xfrm>
            <a:off x="4226964" y="5051946"/>
            <a:ext cx="511319" cy="441960"/>
          </a:xfrm>
          <a:prstGeom prst="rect">
            <a:avLst/>
          </a:prstGeom>
        </p:spPr>
        <p:txBody>
          <a:bodyPr lIns="0" tIns="0" rIns="0" bIns="0" rtlCol="0" anchor="t">
            <a:spAutoFit/>
          </a:bodyPr>
          <a:lstStyle/>
          <a:p>
            <a:pPr algn="ctr">
              <a:lnSpc>
                <a:spcPts val="1859"/>
              </a:lnSpc>
            </a:pPr>
            <a:r>
              <a:rPr lang="en-US" sz="1199" b="1">
                <a:solidFill>
                  <a:srgbClr val="000000"/>
                </a:solidFill>
                <a:latin typeface="Open Sans Bold"/>
                <a:ea typeface="Open Sans Bold"/>
                <a:cs typeface="Open Sans Bold"/>
                <a:sym typeface="Open Sans Bold"/>
              </a:rPr>
              <a:t>Radius</a:t>
            </a:r>
          </a:p>
          <a:p>
            <a:pPr algn="ctr">
              <a:lnSpc>
                <a:spcPts val="1859"/>
              </a:lnSpc>
            </a:pPr>
            <a:r>
              <a:rPr lang="en-US" sz="1199" b="1">
                <a:solidFill>
                  <a:srgbClr val="000000"/>
                </a:solidFill>
                <a:latin typeface="Open Sans Bold"/>
                <a:ea typeface="Open Sans Bold"/>
                <a:cs typeface="Open Sans Bold"/>
                <a:sym typeface="Open Sans Bold"/>
              </a:rPr>
              <a:t>Rp</a:t>
            </a:r>
          </a:p>
        </p:txBody>
      </p:sp>
      <p:sp>
        <p:nvSpPr>
          <p:cNvPr id="9" name="TextBox 9"/>
          <p:cNvSpPr txBox="1"/>
          <p:nvPr/>
        </p:nvSpPr>
        <p:spPr>
          <a:xfrm>
            <a:off x="4907716" y="5051946"/>
            <a:ext cx="1005986" cy="441960"/>
          </a:xfrm>
          <a:prstGeom prst="rect">
            <a:avLst/>
          </a:prstGeom>
        </p:spPr>
        <p:txBody>
          <a:bodyPr lIns="0" tIns="0" rIns="0" bIns="0" rtlCol="0" anchor="t">
            <a:spAutoFit/>
          </a:bodyPr>
          <a:lstStyle/>
          <a:p>
            <a:pPr algn="ctr">
              <a:lnSpc>
                <a:spcPts val="1859"/>
              </a:lnSpc>
            </a:pPr>
            <a:r>
              <a:rPr lang="en-US" sz="1199" b="1">
                <a:solidFill>
                  <a:srgbClr val="000000"/>
                </a:solidFill>
                <a:latin typeface="Open Sans Bold"/>
                <a:ea typeface="Open Sans Bold"/>
                <a:cs typeface="Open Sans Bold"/>
                <a:sym typeface="Open Sans Bold"/>
              </a:rPr>
              <a:t>Tool- length</a:t>
            </a:r>
          </a:p>
          <a:p>
            <a:pPr algn="ctr">
              <a:lnSpc>
                <a:spcPts val="1859"/>
              </a:lnSpc>
            </a:pPr>
            <a:r>
              <a:rPr lang="en-US" sz="1199" b="1">
                <a:solidFill>
                  <a:srgbClr val="000000"/>
                </a:solidFill>
                <a:latin typeface="Open Sans Bold"/>
                <a:ea typeface="Open Sans Bold"/>
                <a:cs typeface="Open Sans Bold"/>
                <a:sym typeface="Open Sans Bold"/>
              </a:rPr>
              <a:t>Ls</a:t>
            </a:r>
          </a:p>
        </p:txBody>
      </p:sp>
      <p:sp>
        <p:nvSpPr>
          <p:cNvPr id="10" name="TextBox 10"/>
          <p:cNvSpPr txBox="1"/>
          <p:nvPr/>
        </p:nvSpPr>
        <p:spPr>
          <a:xfrm>
            <a:off x="853322" y="1975980"/>
            <a:ext cx="6536392" cy="1529997"/>
          </a:xfrm>
          <a:prstGeom prst="rect">
            <a:avLst/>
          </a:prstGeom>
        </p:spPr>
        <p:txBody>
          <a:bodyPr lIns="0" tIns="0" rIns="0" bIns="0" rtlCol="0" anchor="t">
            <a:spAutoFit/>
          </a:bodyPr>
          <a:lstStyle/>
          <a:p>
            <a:pPr algn="l">
              <a:lnSpc>
                <a:spcPts val="1949"/>
              </a:lnSpc>
            </a:pPr>
            <a:r>
              <a:rPr lang="en-US" sz="1299">
                <a:solidFill>
                  <a:srgbClr val="000000"/>
                </a:solidFill>
                <a:latin typeface="Open Sans"/>
                <a:ea typeface="Open Sans"/>
                <a:cs typeface="Open Sans"/>
                <a:sym typeface="Open Sans"/>
              </a:rPr>
              <a:t>The free height (H) and the tool length (Ls) result from the two diﬀerent angles of inclination available (3° or 5°) of the orbital.</a:t>
            </a:r>
          </a:p>
          <a:p>
            <a:pPr algn="l">
              <a:lnSpc>
                <a:spcPts val="1949"/>
              </a:lnSpc>
              <a:spcBef>
                <a:spcPts val="812"/>
              </a:spcBef>
            </a:pPr>
            <a:r>
              <a:rPr lang="en-US" sz="1299" b="1">
                <a:solidFill>
                  <a:srgbClr val="000000"/>
                </a:solidFill>
                <a:latin typeface="Open Sans Bold"/>
                <a:ea typeface="Open Sans Bold"/>
                <a:cs typeface="Open Sans Bold"/>
                <a:sym typeface="Open Sans Bold"/>
              </a:rPr>
              <a:t>Legend orbital riveting head:</a:t>
            </a:r>
          </a:p>
          <a:p>
            <a:pPr algn="l">
              <a:lnSpc>
                <a:spcPts val="1949"/>
              </a:lnSpc>
            </a:pPr>
            <a:r>
              <a:rPr lang="en-US" sz="1299">
                <a:solidFill>
                  <a:srgbClr val="000000"/>
                </a:solidFill>
                <a:latin typeface="Open Sans"/>
                <a:ea typeface="Open Sans"/>
                <a:cs typeface="Open Sans"/>
                <a:sym typeface="Open Sans"/>
              </a:rPr>
              <a:t>1 = tool holder</a:t>
            </a:r>
          </a:p>
          <a:p>
            <a:pPr algn="l">
              <a:lnSpc>
                <a:spcPts val="1949"/>
              </a:lnSpc>
            </a:pPr>
            <a:r>
              <a:rPr lang="en-US" sz="1299">
                <a:solidFill>
                  <a:srgbClr val="000000"/>
                </a:solidFill>
                <a:latin typeface="Open Sans"/>
                <a:ea typeface="Open Sans"/>
                <a:cs typeface="Open Sans"/>
                <a:sym typeface="Open Sans"/>
              </a:rPr>
              <a:t>2 = orbital head-housing</a:t>
            </a:r>
          </a:p>
          <a:p>
            <a:pPr algn="l">
              <a:lnSpc>
                <a:spcPts val="1949"/>
              </a:lnSpc>
            </a:pPr>
            <a:r>
              <a:rPr lang="en-US" sz="1299">
                <a:solidFill>
                  <a:srgbClr val="000000"/>
                </a:solidFill>
                <a:latin typeface="Open Sans"/>
                <a:ea typeface="Open Sans"/>
                <a:cs typeface="Open Sans"/>
                <a:sym typeface="Open Sans"/>
              </a:rPr>
              <a:t>3 = riveting tool</a:t>
            </a:r>
          </a:p>
        </p:txBody>
      </p:sp>
      <p:sp>
        <p:nvSpPr>
          <p:cNvPr id="11" name="TextBox 11"/>
          <p:cNvSpPr txBox="1"/>
          <p:nvPr/>
        </p:nvSpPr>
        <p:spPr>
          <a:xfrm>
            <a:off x="5913702" y="5051946"/>
            <a:ext cx="967914" cy="466090"/>
          </a:xfrm>
          <a:prstGeom prst="rect">
            <a:avLst/>
          </a:prstGeom>
        </p:spPr>
        <p:txBody>
          <a:bodyPr wrap="square" lIns="0" tIns="0" rIns="0" bIns="0" rtlCol="0" anchor="t">
            <a:spAutoFit/>
          </a:bodyPr>
          <a:lstStyle/>
          <a:p>
            <a:pPr algn="ctr">
              <a:lnSpc>
                <a:spcPts val="1859"/>
              </a:lnSpc>
            </a:pPr>
            <a:r>
              <a:rPr lang="en-US" sz="1199" b="1" dirty="0">
                <a:solidFill>
                  <a:srgbClr val="000000"/>
                </a:solidFill>
                <a:latin typeface="Open Sans Bold"/>
                <a:ea typeface="Open Sans Bold"/>
                <a:cs typeface="Open Sans Bold"/>
                <a:sym typeface="Open Sans Bold"/>
              </a:rPr>
              <a:t>Free height</a:t>
            </a:r>
          </a:p>
          <a:p>
            <a:pPr algn="ctr">
              <a:lnSpc>
                <a:spcPts val="1859"/>
              </a:lnSpc>
            </a:pPr>
            <a:r>
              <a:rPr lang="en-US" sz="1199" b="1" dirty="0">
                <a:solidFill>
                  <a:srgbClr val="000000"/>
                </a:solidFill>
                <a:latin typeface="Open Sans Bold"/>
                <a:ea typeface="Open Sans Bold"/>
                <a:cs typeface="Open Sans Bold"/>
                <a:sym typeface="Open Sans Bold"/>
              </a:rPr>
              <a:t>H</a:t>
            </a:r>
          </a:p>
        </p:txBody>
      </p:sp>
      <p:sp>
        <p:nvSpPr>
          <p:cNvPr id="12" name="TextBox 12"/>
          <p:cNvSpPr txBox="1"/>
          <p:nvPr/>
        </p:nvSpPr>
        <p:spPr>
          <a:xfrm>
            <a:off x="6881616" y="5051946"/>
            <a:ext cx="1051691" cy="441960"/>
          </a:xfrm>
          <a:prstGeom prst="rect">
            <a:avLst/>
          </a:prstGeom>
        </p:spPr>
        <p:txBody>
          <a:bodyPr lIns="0" tIns="0" rIns="0" bIns="0" rtlCol="0" anchor="t">
            <a:spAutoFit/>
          </a:bodyPr>
          <a:lstStyle/>
          <a:p>
            <a:pPr algn="ctr">
              <a:lnSpc>
                <a:spcPts val="1859"/>
              </a:lnSpc>
            </a:pPr>
            <a:r>
              <a:rPr lang="en-US" sz="1199" b="1">
                <a:solidFill>
                  <a:srgbClr val="000000"/>
                </a:solidFill>
                <a:latin typeface="Open Sans Bold"/>
                <a:ea typeface="Open Sans Bold"/>
                <a:cs typeface="Open Sans Bold"/>
                <a:sym typeface="Open Sans Bold"/>
              </a:rPr>
              <a:t>Shank diam.</a:t>
            </a:r>
          </a:p>
          <a:p>
            <a:pPr algn="ctr">
              <a:lnSpc>
                <a:spcPts val="1859"/>
              </a:lnSpc>
            </a:pPr>
            <a:r>
              <a:rPr lang="en-US" sz="1199" b="1">
                <a:solidFill>
                  <a:srgbClr val="000000"/>
                </a:solidFill>
                <a:latin typeface="Open Sans Bold"/>
                <a:ea typeface="Open Sans Bold"/>
                <a:cs typeface="Open Sans Bold"/>
                <a:sym typeface="Open Sans Bold"/>
              </a:rPr>
              <a:t>-Ø Ds</a:t>
            </a:r>
          </a:p>
        </p:txBody>
      </p:sp>
      <p:sp>
        <p:nvSpPr>
          <p:cNvPr id="13" name="TextBox 13"/>
          <p:cNvSpPr txBox="1"/>
          <p:nvPr/>
        </p:nvSpPr>
        <p:spPr>
          <a:xfrm>
            <a:off x="8096384" y="5051946"/>
            <a:ext cx="1477999" cy="441960"/>
          </a:xfrm>
          <a:prstGeom prst="rect">
            <a:avLst/>
          </a:prstGeom>
        </p:spPr>
        <p:txBody>
          <a:bodyPr lIns="0" tIns="0" rIns="0" bIns="0" rtlCol="0" anchor="t">
            <a:spAutoFit/>
          </a:bodyPr>
          <a:lstStyle/>
          <a:p>
            <a:pPr algn="ctr">
              <a:lnSpc>
                <a:spcPts val="1860"/>
              </a:lnSpc>
            </a:pPr>
            <a:r>
              <a:rPr lang="en-US" sz="1200" b="1">
                <a:solidFill>
                  <a:srgbClr val="000000"/>
                </a:solidFill>
                <a:latin typeface="Open Sans Bold"/>
                <a:ea typeface="Open Sans Bold"/>
                <a:cs typeface="Open Sans Bold"/>
                <a:sym typeface="Open Sans Bold"/>
              </a:rPr>
              <a:t>Angle of inclination</a:t>
            </a:r>
          </a:p>
          <a:p>
            <a:pPr algn="ctr">
              <a:lnSpc>
                <a:spcPts val="1860"/>
              </a:lnSpc>
            </a:pPr>
            <a:r>
              <a:rPr lang="en-US" sz="1200" b="1">
                <a:solidFill>
                  <a:srgbClr val="000000"/>
                </a:solidFill>
                <a:latin typeface="Open Sans Bold"/>
                <a:ea typeface="Open Sans Bold"/>
                <a:cs typeface="Open Sans Bold"/>
                <a:sym typeface="Open Sans Bold"/>
              </a:rPr>
              <a:t>α </a:t>
            </a:r>
          </a:p>
        </p:txBody>
      </p:sp>
      <p:grpSp>
        <p:nvGrpSpPr>
          <p:cNvPr id="14" name="Group 14"/>
          <p:cNvGrpSpPr/>
          <p:nvPr/>
        </p:nvGrpSpPr>
        <p:grpSpPr>
          <a:xfrm>
            <a:off x="756000" y="1380045"/>
            <a:ext cx="5487866" cy="414704"/>
            <a:chOff x="0" y="0"/>
            <a:chExt cx="1966727" cy="148621"/>
          </a:xfrm>
        </p:grpSpPr>
        <p:sp>
          <p:nvSpPr>
            <p:cNvPr id="15" name="Freeform 15"/>
            <p:cNvSpPr/>
            <p:nvPr/>
          </p:nvSpPr>
          <p:spPr>
            <a:xfrm>
              <a:off x="0" y="0"/>
              <a:ext cx="1966727" cy="148621"/>
            </a:xfrm>
            <a:custGeom>
              <a:avLst/>
              <a:gdLst/>
              <a:ahLst/>
              <a:cxnLst/>
              <a:rect l="l" t="t" r="r" b="b"/>
              <a:pathLst>
                <a:path w="1966727" h="148621">
                  <a:moveTo>
                    <a:pt x="74310" y="0"/>
                  </a:moveTo>
                  <a:lnTo>
                    <a:pt x="1892417" y="0"/>
                  </a:lnTo>
                  <a:cubicBezTo>
                    <a:pt x="1912126" y="0"/>
                    <a:pt x="1931027" y="7829"/>
                    <a:pt x="1944962" y="21765"/>
                  </a:cubicBezTo>
                  <a:cubicBezTo>
                    <a:pt x="1958898" y="35701"/>
                    <a:pt x="1966727" y="54602"/>
                    <a:pt x="1966727" y="74310"/>
                  </a:cubicBezTo>
                  <a:lnTo>
                    <a:pt x="1966727" y="74310"/>
                  </a:lnTo>
                  <a:cubicBezTo>
                    <a:pt x="1966727" y="115351"/>
                    <a:pt x="1933458" y="148621"/>
                    <a:pt x="1892417" y="148621"/>
                  </a:cubicBezTo>
                  <a:lnTo>
                    <a:pt x="74310" y="148621"/>
                  </a:lnTo>
                  <a:cubicBezTo>
                    <a:pt x="54602" y="148621"/>
                    <a:pt x="35701" y="140791"/>
                    <a:pt x="21765" y="126856"/>
                  </a:cubicBezTo>
                  <a:cubicBezTo>
                    <a:pt x="7829" y="112920"/>
                    <a:pt x="0" y="94019"/>
                    <a:pt x="0" y="74310"/>
                  </a:cubicBezTo>
                  <a:lnTo>
                    <a:pt x="0" y="74310"/>
                  </a:lnTo>
                  <a:cubicBezTo>
                    <a:pt x="0" y="54602"/>
                    <a:pt x="7829" y="35701"/>
                    <a:pt x="21765" y="21765"/>
                  </a:cubicBezTo>
                  <a:cubicBezTo>
                    <a:pt x="35701" y="7829"/>
                    <a:pt x="54602" y="0"/>
                    <a:pt x="74310" y="0"/>
                  </a:cubicBezTo>
                  <a:close/>
                </a:path>
              </a:pathLst>
            </a:custGeom>
            <a:solidFill>
              <a:srgbClr val="ABABAB"/>
            </a:solidFill>
          </p:spPr>
          <p:txBody>
            <a:bodyPr/>
            <a:lstStyle/>
            <a:p>
              <a:endParaRPr lang="en-US"/>
            </a:p>
          </p:txBody>
        </p:sp>
        <p:sp>
          <p:nvSpPr>
            <p:cNvPr id="16" name="TextBox 16"/>
            <p:cNvSpPr txBox="1"/>
            <p:nvPr/>
          </p:nvSpPr>
          <p:spPr>
            <a:xfrm>
              <a:off x="0" y="-19050"/>
              <a:ext cx="1966727" cy="167671"/>
            </a:xfrm>
            <a:prstGeom prst="rect">
              <a:avLst/>
            </a:prstGeom>
          </p:spPr>
          <p:txBody>
            <a:bodyPr lIns="50800" tIns="50800" rIns="50800" bIns="50800" rtlCol="0" anchor="ctr"/>
            <a:lstStyle/>
            <a:p>
              <a:pPr algn="ctr">
                <a:lnSpc>
                  <a:spcPts val="1399"/>
                </a:lnSpc>
              </a:pPr>
              <a:endParaRPr/>
            </a:p>
          </p:txBody>
        </p:sp>
      </p:grpSp>
      <p:sp>
        <p:nvSpPr>
          <p:cNvPr id="17" name="TextBox 17"/>
          <p:cNvSpPr txBox="1"/>
          <p:nvPr/>
        </p:nvSpPr>
        <p:spPr>
          <a:xfrm>
            <a:off x="888770" y="1392477"/>
            <a:ext cx="5405068" cy="313639"/>
          </a:xfrm>
          <a:prstGeom prst="rect">
            <a:avLst/>
          </a:prstGeom>
        </p:spPr>
        <p:txBody>
          <a:bodyPr lIns="0" tIns="0" rIns="0" bIns="0" rtlCol="0" anchor="t">
            <a:spAutoFit/>
          </a:bodyPr>
          <a:lstStyle/>
          <a:p>
            <a:pPr algn="l">
              <a:lnSpc>
                <a:spcPts val="2750"/>
              </a:lnSpc>
            </a:pPr>
            <a:r>
              <a:rPr lang="en-US" sz="1600" b="1">
                <a:solidFill>
                  <a:srgbClr val="000000"/>
                </a:solidFill>
                <a:latin typeface="Open Sans Ultra-Bold"/>
                <a:ea typeface="Open Sans Ultra-Bold"/>
                <a:cs typeface="Open Sans Ultra-Bold"/>
                <a:sym typeface="Open Sans Ultra-Bold"/>
              </a:rPr>
              <a:t>FORMING TOOLS AND PROFILES ORBITAL RIVETING</a:t>
            </a:r>
          </a:p>
        </p:txBody>
      </p:sp>
      <p:grpSp>
        <p:nvGrpSpPr>
          <p:cNvPr id="18" name="Group 18"/>
          <p:cNvGrpSpPr/>
          <p:nvPr/>
        </p:nvGrpSpPr>
        <p:grpSpPr>
          <a:xfrm>
            <a:off x="835574" y="4369291"/>
            <a:ext cx="6489592" cy="414704"/>
            <a:chOff x="0" y="0"/>
            <a:chExt cx="2325723" cy="148621"/>
          </a:xfrm>
        </p:grpSpPr>
        <p:sp>
          <p:nvSpPr>
            <p:cNvPr id="19" name="Freeform 19"/>
            <p:cNvSpPr/>
            <p:nvPr/>
          </p:nvSpPr>
          <p:spPr>
            <a:xfrm>
              <a:off x="0" y="0"/>
              <a:ext cx="2325723" cy="148621"/>
            </a:xfrm>
            <a:custGeom>
              <a:avLst/>
              <a:gdLst/>
              <a:ahLst/>
              <a:cxnLst/>
              <a:rect l="l" t="t" r="r" b="b"/>
              <a:pathLst>
                <a:path w="2325723" h="148621">
                  <a:moveTo>
                    <a:pt x="74310" y="0"/>
                  </a:moveTo>
                  <a:lnTo>
                    <a:pt x="2251413" y="0"/>
                  </a:lnTo>
                  <a:cubicBezTo>
                    <a:pt x="2271121" y="0"/>
                    <a:pt x="2290022" y="7829"/>
                    <a:pt x="2303958" y="21765"/>
                  </a:cubicBezTo>
                  <a:cubicBezTo>
                    <a:pt x="2317894" y="35701"/>
                    <a:pt x="2325723" y="54602"/>
                    <a:pt x="2325723" y="74310"/>
                  </a:cubicBezTo>
                  <a:lnTo>
                    <a:pt x="2325723" y="74310"/>
                  </a:lnTo>
                  <a:cubicBezTo>
                    <a:pt x="2325723" y="94019"/>
                    <a:pt x="2317894" y="112920"/>
                    <a:pt x="2303958" y="126856"/>
                  </a:cubicBezTo>
                  <a:cubicBezTo>
                    <a:pt x="2290022" y="140791"/>
                    <a:pt x="2271121" y="148621"/>
                    <a:pt x="2251413" y="148621"/>
                  </a:cubicBezTo>
                  <a:lnTo>
                    <a:pt x="74310" y="148621"/>
                  </a:lnTo>
                  <a:cubicBezTo>
                    <a:pt x="54602" y="148621"/>
                    <a:pt x="35701" y="140791"/>
                    <a:pt x="21765" y="126856"/>
                  </a:cubicBezTo>
                  <a:cubicBezTo>
                    <a:pt x="7829" y="112920"/>
                    <a:pt x="0" y="94019"/>
                    <a:pt x="0" y="74310"/>
                  </a:cubicBezTo>
                  <a:lnTo>
                    <a:pt x="0" y="74310"/>
                  </a:lnTo>
                  <a:cubicBezTo>
                    <a:pt x="0" y="54602"/>
                    <a:pt x="7829" y="35701"/>
                    <a:pt x="21765" y="21765"/>
                  </a:cubicBezTo>
                  <a:cubicBezTo>
                    <a:pt x="35701" y="7829"/>
                    <a:pt x="54602" y="0"/>
                    <a:pt x="74310" y="0"/>
                  </a:cubicBezTo>
                  <a:close/>
                </a:path>
              </a:pathLst>
            </a:custGeom>
            <a:solidFill>
              <a:srgbClr val="ABABAB"/>
            </a:solidFill>
          </p:spPr>
          <p:txBody>
            <a:bodyPr/>
            <a:lstStyle/>
            <a:p>
              <a:endParaRPr lang="en-US"/>
            </a:p>
          </p:txBody>
        </p:sp>
        <p:sp>
          <p:nvSpPr>
            <p:cNvPr id="20" name="TextBox 20"/>
            <p:cNvSpPr txBox="1"/>
            <p:nvPr/>
          </p:nvSpPr>
          <p:spPr>
            <a:xfrm>
              <a:off x="0" y="-19050"/>
              <a:ext cx="2325723" cy="167671"/>
            </a:xfrm>
            <a:prstGeom prst="rect">
              <a:avLst/>
            </a:prstGeom>
          </p:spPr>
          <p:txBody>
            <a:bodyPr lIns="50800" tIns="50800" rIns="50800" bIns="50800" rtlCol="0" anchor="ctr"/>
            <a:lstStyle/>
            <a:p>
              <a:pPr algn="ctr">
                <a:lnSpc>
                  <a:spcPts val="1399"/>
                </a:lnSpc>
              </a:pPr>
              <a:endParaRPr/>
            </a:p>
          </p:txBody>
        </p:sp>
      </p:grpSp>
      <p:sp>
        <p:nvSpPr>
          <p:cNvPr id="21" name="TextBox 21"/>
          <p:cNvSpPr txBox="1"/>
          <p:nvPr/>
        </p:nvSpPr>
        <p:spPr>
          <a:xfrm>
            <a:off x="928846" y="4475386"/>
            <a:ext cx="6478616" cy="221564"/>
          </a:xfrm>
          <a:prstGeom prst="rect">
            <a:avLst/>
          </a:prstGeom>
        </p:spPr>
        <p:txBody>
          <a:bodyPr lIns="0" tIns="0" rIns="0" bIns="0" rtlCol="0" anchor="t">
            <a:spAutoFit/>
          </a:bodyPr>
          <a:lstStyle/>
          <a:p>
            <a:pPr algn="l">
              <a:lnSpc>
                <a:spcPts val="1750"/>
              </a:lnSpc>
            </a:pPr>
            <a:r>
              <a:rPr lang="en-US" sz="1600" b="1">
                <a:solidFill>
                  <a:srgbClr val="000000"/>
                </a:solidFill>
                <a:latin typeface="Open Sans Ultra-Bold"/>
                <a:ea typeface="Open Sans Ultra-Bold"/>
                <a:cs typeface="Open Sans Ultra-Bold"/>
                <a:sym typeface="Open Sans Ultra-Bold"/>
              </a:rPr>
              <a:t>HIGH-QUALITY FORMING TOOLS - MANUFACTURED IN- HOUSE</a:t>
            </a:r>
          </a:p>
        </p:txBody>
      </p:sp>
      <p:sp>
        <p:nvSpPr>
          <p:cNvPr id="22" name="Freeform 22"/>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4"/>
            <a:stretch>
              <a:fillRect/>
            </a:stretch>
          </a:blipFill>
        </p:spPr>
        <p:txBody>
          <a:bodyPr/>
          <a:lstStyle/>
          <a:p>
            <a:endParaRPr lang="en-US"/>
          </a:p>
        </p:txBody>
      </p:sp>
      <p:sp>
        <p:nvSpPr>
          <p:cNvPr id="23" name="Freeform 23"/>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5"/>
                </a:ext>
              </a:extLst>
            </a:blip>
            <a:stretch>
              <a:fillRect/>
            </a:stretch>
          </a:blipFill>
        </p:spPr>
        <p:txBody>
          <a:bodyPr/>
          <a:lstStyle/>
          <a:p>
            <a:endParaRPr lang="en-US"/>
          </a:p>
        </p:txBody>
      </p:sp>
      <p:sp>
        <p:nvSpPr>
          <p:cNvPr id="24" name="TextBox 24"/>
          <p:cNvSpPr txBox="1"/>
          <p:nvPr/>
        </p:nvSpPr>
        <p:spPr>
          <a:xfrm>
            <a:off x="5175918" y="5578821"/>
            <a:ext cx="469582" cy="899160"/>
          </a:xfrm>
          <a:prstGeom prst="rect">
            <a:avLst/>
          </a:prstGeom>
        </p:spPr>
        <p:txBody>
          <a:bodyPr lIns="0" tIns="0" rIns="0" bIns="0" rtlCol="0" anchor="t">
            <a:spAutoFit/>
          </a:bodyPr>
          <a:lstStyle/>
          <a:p>
            <a:pPr algn="ctr">
              <a:lnSpc>
                <a:spcPts val="1859"/>
              </a:lnSpc>
            </a:pPr>
            <a:r>
              <a:rPr lang="en-US" sz="1199">
                <a:solidFill>
                  <a:srgbClr val="000000"/>
                </a:solidFill>
                <a:latin typeface="Open Sans"/>
                <a:ea typeface="Open Sans"/>
                <a:cs typeface="Open Sans"/>
                <a:sym typeface="Open Sans"/>
              </a:rPr>
              <a:t>84</a:t>
            </a:r>
          </a:p>
          <a:p>
            <a:pPr algn="ctr">
              <a:lnSpc>
                <a:spcPts val="1859"/>
              </a:lnSpc>
            </a:pPr>
            <a:r>
              <a:rPr lang="en-US" sz="1199">
                <a:solidFill>
                  <a:srgbClr val="000000"/>
                </a:solidFill>
                <a:latin typeface="Open Sans"/>
                <a:ea typeface="Open Sans"/>
                <a:cs typeface="Open Sans"/>
                <a:sym typeface="Open Sans"/>
              </a:rPr>
              <a:t>116</a:t>
            </a:r>
          </a:p>
          <a:p>
            <a:pPr algn="ctr">
              <a:lnSpc>
                <a:spcPts val="1859"/>
              </a:lnSpc>
            </a:pPr>
            <a:r>
              <a:rPr lang="en-US" sz="1199">
                <a:solidFill>
                  <a:srgbClr val="000000"/>
                </a:solidFill>
                <a:latin typeface="Open Sans"/>
                <a:ea typeface="Open Sans"/>
                <a:cs typeface="Open Sans"/>
                <a:sym typeface="Open Sans"/>
              </a:rPr>
              <a:t>54</a:t>
            </a:r>
          </a:p>
          <a:p>
            <a:pPr algn="ctr">
              <a:lnSpc>
                <a:spcPts val="1859"/>
              </a:lnSpc>
            </a:pPr>
            <a:r>
              <a:rPr lang="en-US" sz="1199">
                <a:solidFill>
                  <a:srgbClr val="000000"/>
                </a:solidFill>
                <a:latin typeface="Open Sans"/>
                <a:ea typeface="Open Sans"/>
                <a:cs typeface="Open Sans"/>
                <a:sym typeface="Open Sans"/>
              </a:rPr>
              <a:t>54</a:t>
            </a:r>
          </a:p>
        </p:txBody>
      </p:sp>
      <p:sp>
        <p:nvSpPr>
          <p:cNvPr id="25" name="TextBox 25"/>
          <p:cNvSpPr txBox="1"/>
          <p:nvPr/>
        </p:nvSpPr>
        <p:spPr>
          <a:xfrm>
            <a:off x="6160965" y="5578821"/>
            <a:ext cx="438817" cy="899160"/>
          </a:xfrm>
          <a:prstGeom prst="rect">
            <a:avLst/>
          </a:prstGeom>
        </p:spPr>
        <p:txBody>
          <a:bodyPr lIns="0" tIns="0" rIns="0" bIns="0" rtlCol="0" anchor="t">
            <a:spAutoFit/>
          </a:bodyPr>
          <a:lstStyle/>
          <a:p>
            <a:pPr algn="ctr">
              <a:lnSpc>
                <a:spcPts val="1859"/>
              </a:lnSpc>
            </a:pPr>
            <a:r>
              <a:rPr lang="en-US" sz="1199">
                <a:solidFill>
                  <a:srgbClr val="000000"/>
                </a:solidFill>
                <a:latin typeface="Open Sans"/>
                <a:ea typeface="Open Sans"/>
                <a:cs typeface="Open Sans"/>
                <a:sym typeface="Open Sans"/>
              </a:rPr>
              <a:t>28</a:t>
            </a:r>
          </a:p>
          <a:p>
            <a:pPr algn="ctr">
              <a:lnSpc>
                <a:spcPts val="1859"/>
              </a:lnSpc>
            </a:pPr>
            <a:r>
              <a:rPr lang="en-US" sz="1199">
                <a:solidFill>
                  <a:srgbClr val="000000"/>
                </a:solidFill>
                <a:latin typeface="Open Sans"/>
                <a:ea typeface="Open Sans"/>
                <a:cs typeface="Open Sans"/>
                <a:sym typeface="Open Sans"/>
              </a:rPr>
              <a:t>60</a:t>
            </a:r>
          </a:p>
          <a:p>
            <a:pPr algn="ctr">
              <a:lnSpc>
                <a:spcPts val="1859"/>
              </a:lnSpc>
            </a:pPr>
            <a:r>
              <a:rPr lang="en-US" sz="1199">
                <a:solidFill>
                  <a:srgbClr val="000000"/>
                </a:solidFill>
                <a:latin typeface="Open Sans"/>
                <a:ea typeface="Open Sans"/>
                <a:cs typeface="Open Sans"/>
                <a:sym typeface="Open Sans"/>
              </a:rPr>
              <a:t>28</a:t>
            </a:r>
          </a:p>
          <a:p>
            <a:pPr algn="ctr">
              <a:lnSpc>
                <a:spcPts val="1859"/>
              </a:lnSpc>
            </a:pPr>
            <a:r>
              <a:rPr lang="en-US" sz="1199">
                <a:solidFill>
                  <a:srgbClr val="000000"/>
                </a:solidFill>
                <a:latin typeface="Open Sans"/>
                <a:ea typeface="Open Sans"/>
                <a:cs typeface="Open Sans"/>
                <a:sym typeface="Open Sans"/>
              </a:rPr>
              <a:t>28</a:t>
            </a:r>
          </a:p>
        </p:txBody>
      </p:sp>
      <p:sp>
        <p:nvSpPr>
          <p:cNvPr id="26" name="TextBox 26"/>
          <p:cNvSpPr txBox="1"/>
          <p:nvPr/>
        </p:nvSpPr>
        <p:spPr>
          <a:xfrm>
            <a:off x="7126422" y="5578821"/>
            <a:ext cx="562080" cy="899160"/>
          </a:xfrm>
          <a:prstGeom prst="rect">
            <a:avLst/>
          </a:prstGeom>
        </p:spPr>
        <p:txBody>
          <a:bodyPr lIns="0" tIns="0" rIns="0" bIns="0" rtlCol="0" anchor="t">
            <a:spAutoFit/>
          </a:bodyPr>
          <a:lstStyle/>
          <a:p>
            <a:pPr algn="ctr">
              <a:lnSpc>
                <a:spcPts val="1860"/>
              </a:lnSpc>
            </a:pPr>
            <a:r>
              <a:rPr lang="en-US" sz="1200">
                <a:solidFill>
                  <a:srgbClr val="000000"/>
                </a:solidFill>
                <a:latin typeface="Open Sans"/>
                <a:ea typeface="Open Sans"/>
                <a:cs typeface="Open Sans"/>
                <a:sym typeface="Open Sans"/>
              </a:rPr>
              <a:t>20</a:t>
            </a:r>
          </a:p>
          <a:p>
            <a:pPr algn="ctr">
              <a:lnSpc>
                <a:spcPts val="1860"/>
              </a:lnSpc>
            </a:pPr>
            <a:r>
              <a:rPr lang="en-US" sz="1200">
                <a:solidFill>
                  <a:srgbClr val="000000"/>
                </a:solidFill>
                <a:latin typeface="Open Sans"/>
                <a:ea typeface="Open Sans"/>
                <a:cs typeface="Open Sans"/>
                <a:sym typeface="Open Sans"/>
              </a:rPr>
              <a:t>20</a:t>
            </a:r>
          </a:p>
          <a:p>
            <a:pPr algn="ctr">
              <a:lnSpc>
                <a:spcPts val="1860"/>
              </a:lnSpc>
            </a:pPr>
            <a:r>
              <a:rPr lang="en-US" sz="1200">
                <a:solidFill>
                  <a:srgbClr val="000000"/>
                </a:solidFill>
                <a:latin typeface="Open Sans"/>
                <a:ea typeface="Open Sans"/>
                <a:cs typeface="Open Sans"/>
                <a:sym typeface="Open Sans"/>
              </a:rPr>
              <a:t>10</a:t>
            </a:r>
          </a:p>
          <a:p>
            <a:pPr algn="ctr">
              <a:lnSpc>
                <a:spcPts val="1860"/>
              </a:lnSpc>
            </a:pPr>
            <a:r>
              <a:rPr lang="en-US" sz="1200">
                <a:solidFill>
                  <a:srgbClr val="000000"/>
                </a:solidFill>
                <a:latin typeface="Open Sans"/>
                <a:ea typeface="Open Sans"/>
                <a:cs typeface="Open Sans"/>
                <a:sym typeface="Open Sans"/>
              </a:rPr>
              <a:t>10</a:t>
            </a:r>
          </a:p>
        </p:txBody>
      </p:sp>
      <p:sp>
        <p:nvSpPr>
          <p:cNvPr id="27" name="TextBox 27"/>
          <p:cNvSpPr txBox="1"/>
          <p:nvPr/>
        </p:nvSpPr>
        <p:spPr>
          <a:xfrm>
            <a:off x="8497013" y="5578821"/>
            <a:ext cx="676742" cy="899160"/>
          </a:xfrm>
          <a:prstGeom prst="rect">
            <a:avLst/>
          </a:prstGeom>
        </p:spPr>
        <p:txBody>
          <a:bodyPr lIns="0" tIns="0" rIns="0" bIns="0" rtlCol="0" anchor="t">
            <a:spAutoFit/>
          </a:bodyPr>
          <a:lstStyle/>
          <a:p>
            <a:pPr algn="ctr">
              <a:lnSpc>
                <a:spcPts val="1860"/>
              </a:lnSpc>
            </a:pPr>
            <a:r>
              <a:rPr lang="en-US" sz="1200">
                <a:solidFill>
                  <a:srgbClr val="000000"/>
                </a:solidFill>
                <a:latin typeface="Open Sans"/>
                <a:ea typeface="Open Sans"/>
                <a:cs typeface="Open Sans"/>
                <a:sym typeface="Open Sans"/>
              </a:rPr>
              <a:t>5°</a:t>
            </a:r>
          </a:p>
          <a:p>
            <a:pPr algn="ctr">
              <a:lnSpc>
                <a:spcPts val="1860"/>
              </a:lnSpc>
            </a:pPr>
            <a:r>
              <a:rPr lang="en-US" sz="1200">
                <a:solidFill>
                  <a:srgbClr val="000000"/>
                </a:solidFill>
                <a:latin typeface="Open Sans"/>
                <a:ea typeface="Open Sans"/>
                <a:cs typeface="Open Sans"/>
                <a:sym typeface="Open Sans"/>
              </a:rPr>
              <a:t>3°</a:t>
            </a:r>
          </a:p>
          <a:p>
            <a:pPr algn="ctr">
              <a:lnSpc>
                <a:spcPts val="1860"/>
              </a:lnSpc>
            </a:pPr>
            <a:r>
              <a:rPr lang="en-US" sz="1200">
                <a:solidFill>
                  <a:srgbClr val="000000"/>
                </a:solidFill>
                <a:latin typeface="Open Sans"/>
                <a:ea typeface="Open Sans"/>
                <a:cs typeface="Open Sans"/>
                <a:sym typeface="Open Sans"/>
              </a:rPr>
              <a:t>5°</a:t>
            </a:r>
          </a:p>
          <a:p>
            <a:pPr algn="ctr">
              <a:lnSpc>
                <a:spcPts val="1860"/>
              </a:lnSpc>
            </a:pPr>
            <a:r>
              <a:rPr lang="en-US" sz="1200">
                <a:solidFill>
                  <a:srgbClr val="000000"/>
                </a:solidFill>
                <a:latin typeface="Open Sans"/>
                <a:ea typeface="Open Sans"/>
                <a:cs typeface="Open Sans"/>
                <a:sym typeface="Open Sans"/>
              </a:rPr>
              <a:t>3°</a:t>
            </a:r>
          </a:p>
        </p:txBody>
      </p:sp>
      <p:sp>
        <p:nvSpPr>
          <p:cNvPr id="28" name="TextBox 28"/>
          <p:cNvSpPr txBox="1"/>
          <p:nvPr/>
        </p:nvSpPr>
        <p:spPr>
          <a:xfrm>
            <a:off x="996675" y="5574612"/>
            <a:ext cx="1503706" cy="466090"/>
          </a:xfrm>
          <a:prstGeom prst="rect">
            <a:avLst/>
          </a:prstGeom>
        </p:spPr>
        <p:txBody>
          <a:bodyPr wrap="square" lIns="0" tIns="0" rIns="0" bIns="0" rtlCol="0" anchor="t">
            <a:spAutoFit/>
          </a:bodyPr>
          <a:lstStyle/>
          <a:p>
            <a:pPr algn="l">
              <a:lnSpc>
                <a:spcPts val="1859"/>
              </a:lnSpc>
            </a:pPr>
            <a:r>
              <a:rPr lang="en-US" sz="1199" b="1" dirty="0">
                <a:solidFill>
                  <a:srgbClr val="000000"/>
                </a:solidFill>
                <a:latin typeface="Open Sans Bold"/>
                <a:ea typeface="Open Sans Bold"/>
                <a:cs typeface="Open Sans Bold"/>
                <a:sym typeface="Open Sans Bold"/>
              </a:rPr>
              <a:t>EN/ENE  20, 20R, 35</a:t>
            </a:r>
          </a:p>
          <a:p>
            <a:pPr algn="l">
              <a:lnSpc>
                <a:spcPts val="1859"/>
              </a:lnSpc>
            </a:pPr>
            <a:r>
              <a:rPr lang="en-US" sz="1199" b="1" dirty="0">
                <a:solidFill>
                  <a:srgbClr val="000000"/>
                </a:solidFill>
                <a:latin typeface="Open Sans Bold"/>
                <a:ea typeface="Open Sans Bold"/>
                <a:cs typeface="Open Sans Bold"/>
                <a:sym typeface="Open Sans Bold"/>
              </a:rPr>
              <a:t> EO          30</a:t>
            </a:r>
          </a:p>
        </p:txBody>
      </p:sp>
      <p:sp>
        <p:nvSpPr>
          <p:cNvPr id="29" name="TextBox 29"/>
          <p:cNvSpPr txBox="1"/>
          <p:nvPr/>
        </p:nvSpPr>
        <p:spPr>
          <a:xfrm>
            <a:off x="996675" y="6165068"/>
            <a:ext cx="1302025" cy="222433"/>
          </a:xfrm>
          <a:prstGeom prst="rect">
            <a:avLst/>
          </a:prstGeom>
        </p:spPr>
        <p:txBody>
          <a:bodyPr wrap="square" lIns="0" tIns="0" rIns="0" bIns="0" rtlCol="0" anchor="t">
            <a:spAutoFit/>
          </a:bodyPr>
          <a:lstStyle/>
          <a:p>
            <a:pPr algn="l">
              <a:lnSpc>
                <a:spcPts val="1859"/>
              </a:lnSpc>
            </a:pPr>
            <a:r>
              <a:rPr lang="en-US" sz="1199" b="1" dirty="0">
                <a:solidFill>
                  <a:srgbClr val="000000"/>
                </a:solidFill>
                <a:latin typeface="Open Sans Bold"/>
                <a:ea typeface="Open Sans Bold"/>
                <a:cs typeface="Open Sans Bold"/>
                <a:sym typeface="Open Sans Bold"/>
              </a:rPr>
              <a:t> EO          03, 15</a:t>
            </a:r>
          </a:p>
        </p:txBody>
      </p:sp>
      <p:sp>
        <p:nvSpPr>
          <p:cNvPr id="30" name="TextBox 30"/>
          <p:cNvSpPr txBox="1"/>
          <p:nvPr/>
        </p:nvSpPr>
        <p:spPr>
          <a:xfrm>
            <a:off x="3361855" y="5559501"/>
            <a:ext cx="489888" cy="213360"/>
          </a:xfrm>
          <a:prstGeom prst="rect">
            <a:avLst/>
          </a:prstGeom>
        </p:spPr>
        <p:txBody>
          <a:bodyPr lIns="0" tIns="0" rIns="0" bIns="0" rtlCol="0" anchor="t">
            <a:spAutoFit/>
          </a:bodyPr>
          <a:lstStyle/>
          <a:p>
            <a:pPr algn="ctr">
              <a:lnSpc>
                <a:spcPts val="1859"/>
              </a:lnSpc>
            </a:pPr>
            <a:r>
              <a:rPr lang="en-US" sz="1199">
                <a:solidFill>
                  <a:srgbClr val="000000"/>
                </a:solidFill>
                <a:latin typeface="Open Sans"/>
                <a:ea typeface="Open Sans"/>
                <a:cs typeface="Open Sans"/>
                <a:sym typeface="Open Sans"/>
              </a:rPr>
              <a:t>Orbital</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5" name="Freeform 5"/>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6"/>
            <a:stretch>
              <a:fillRect/>
            </a:stretch>
          </a:blipFill>
        </p:spPr>
        <p:txBody>
          <a:bodyPr/>
          <a:lstStyle/>
          <a:p>
            <a:endParaRPr lang="en-US"/>
          </a:p>
        </p:txBody>
      </p:sp>
      <p:sp>
        <p:nvSpPr>
          <p:cNvPr id="6" name="Freeform 6"/>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rcRect/>
          <a:stretch>
            <a:fillRect/>
          </a:stretch>
        </p:blipFill>
        <p:spPr>
          <a:xfrm>
            <a:off x="3015608" y="1035050"/>
            <a:ext cx="5180870" cy="2914240"/>
          </a:xfrm>
          <a:prstGeom prst="rect">
            <a:avLst/>
          </a:prstGeom>
        </p:spPr>
      </p:pic>
      <p:pic>
        <p:nvPicPr>
          <p:cNvPr id="8" name="Picture 8">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rcRect/>
          <a:stretch>
            <a:fillRect/>
          </a:stretch>
        </p:blipFill>
        <p:spPr>
          <a:xfrm>
            <a:off x="3025395" y="4119288"/>
            <a:ext cx="5180870" cy="2911965"/>
          </a:xfrm>
          <a:prstGeom prst="rect">
            <a:avLst/>
          </a:prstGeom>
        </p:spPr>
      </p:pic>
      <p:sp>
        <p:nvSpPr>
          <p:cNvPr id="9" name="TextBox 9"/>
          <p:cNvSpPr txBox="1"/>
          <p:nvPr/>
        </p:nvSpPr>
        <p:spPr>
          <a:xfrm>
            <a:off x="2665709" y="392820"/>
            <a:ext cx="5900242" cy="499110"/>
          </a:xfrm>
          <a:prstGeom prst="rect">
            <a:avLst/>
          </a:prstGeom>
        </p:spPr>
        <p:txBody>
          <a:bodyPr lIns="0" tIns="0" rIns="0" bIns="0" rtlCol="0" anchor="t">
            <a:spAutoFit/>
          </a:bodyPr>
          <a:lstStyle/>
          <a:p>
            <a:pPr algn="l">
              <a:lnSpc>
                <a:spcPts val="2099"/>
              </a:lnSpc>
            </a:pPr>
            <a:r>
              <a:rPr lang="en-US" sz="1399" dirty="0">
                <a:solidFill>
                  <a:srgbClr val="000000"/>
                </a:solidFill>
                <a:latin typeface="Open Sans"/>
                <a:ea typeface="Open Sans"/>
                <a:cs typeface="Open Sans"/>
                <a:sym typeface="Open Sans"/>
              </a:rPr>
              <a:t>On the following </a:t>
            </a:r>
            <a:r>
              <a:rPr lang="en-US" sz="1399" b="1" dirty="0">
                <a:solidFill>
                  <a:srgbClr val="000000"/>
                </a:solidFill>
                <a:latin typeface="Open Sans Bold"/>
                <a:ea typeface="Open Sans Bold"/>
                <a:cs typeface="Open Sans Bold"/>
                <a:sym typeface="Open Sans Bold"/>
              </a:rPr>
              <a:t>video clips </a:t>
            </a:r>
            <a:r>
              <a:rPr lang="en-US" sz="1399" dirty="0">
                <a:solidFill>
                  <a:srgbClr val="000000"/>
                </a:solidFill>
                <a:latin typeface="Open Sans"/>
                <a:ea typeface="Open Sans"/>
                <a:cs typeface="Open Sans"/>
                <a:sym typeface="Open Sans"/>
              </a:rPr>
              <a:t>you can recognize that the riveting tool is rotating – not so in radial riveting.</a:t>
            </a:r>
          </a:p>
        </p:txBody>
      </p:sp>
      <p:sp>
        <p:nvSpPr>
          <p:cNvPr id="10" name="TextBox 10"/>
          <p:cNvSpPr txBox="1"/>
          <p:nvPr/>
        </p:nvSpPr>
        <p:spPr>
          <a:xfrm>
            <a:off x="2395879" y="7160688"/>
            <a:ext cx="6532221" cy="222497"/>
          </a:xfrm>
          <a:prstGeom prst="rect">
            <a:avLst/>
          </a:prstGeom>
        </p:spPr>
        <p:txBody>
          <a:bodyPr wrap="square" lIns="0" tIns="0" rIns="0" bIns="0" rtlCol="0" anchor="t">
            <a:spAutoFit/>
          </a:bodyPr>
          <a:lstStyle/>
          <a:p>
            <a:pPr algn="ctr">
              <a:lnSpc>
                <a:spcPts val="1860"/>
              </a:lnSpc>
              <a:spcBef>
                <a:spcPct val="0"/>
              </a:spcBef>
            </a:pPr>
            <a:r>
              <a:rPr lang="en-US" sz="1200" dirty="0">
                <a:solidFill>
                  <a:srgbClr val="000000"/>
                </a:solidFill>
                <a:latin typeface="Open Sans"/>
                <a:ea typeface="Open Sans"/>
                <a:cs typeface="Open Sans"/>
                <a:sym typeface="Open Sans"/>
              </a:rPr>
              <a:t>Example of orbital riveting with a flat tool. The rotation of the forming tool is clearly visible.</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7"/>
                </p:tgtEl>
              </p:cMediaNode>
            </p:video>
            <p:video>
              <p:cMediaNode vol="100000">
                <p:cTn id="3" fill="hold" display="0">
                  <p:stCondLst>
                    <p:cond delay="indefinite"/>
                  </p:stCondLst>
                </p:cTn>
                <p:tgtEl>
                  <p:spTgt spid="8"/>
                </p:tgtEl>
              </p:cMediaNode>
            </p:vide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E5E5E5"/>
        </a:solidFill>
        <a:effectLst/>
      </p:bgPr>
    </p:bg>
    <p:spTree>
      <p:nvGrpSpPr>
        <p:cNvPr id="1" name=""/>
        <p:cNvGrpSpPr/>
        <p:nvPr/>
      </p:nvGrpSpPr>
      <p:grpSpPr>
        <a:xfrm>
          <a:off x="0" y="0"/>
          <a:ext cx="0" cy="0"/>
          <a:chOff x="0" y="0"/>
          <a:chExt cx="0" cy="0"/>
        </a:xfrm>
      </p:grpSpPr>
      <p:sp>
        <p:nvSpPr>
          <p:cNvPr id="5" name="Freeform 5"/>
          <p:cNvSpPr/>
          <p:nvPr/>
        </p:nvSpPr>
        <p:spPr>
          <a:xfrm>
            <a:off x="9506406" y="187345"/>
            <a:ext cx="1032851" cy="642853"/>
          </a:xfrm>
          <a:custGeom>
            <a:avLst/>
            <a:gdLst/>
            <a:ahLst/>
            <a:cxnLst/>
            <a:rect l="l" t="t" r="r" b="b"/>
            <a:pathLst>
              <a:path w="1032851" h="642853">
                <a:moveTo>
                  <a:pt x="0" y="0"/>
                </a:moveTo>
                <a:lnTo>
                  <a:pt x="1032851" y="0"/>
                </a:lnTo>
                <a:lnTo>
                  <a:pt x="1032851" y="642853"/>
                </a:lnTo>
                <a:lnTo>
                  <a:pt x="0" y="642853"/>
                </a:lnTo>
                <a:lnTo>
                  <a:pt x="0" y="0"/>
                </a:lnTo>
                <a:close/>
              </a:path>
            </a:pathLst>
          </a:custGeom>
          <a:blipFill>
            <a:blip r:embed="rId6"/>
            <a:stretch>
              <a:fillRect/>
            </a:stretch>
          </a:blipFill>
        </p:spPr>
        <p:txBody>
          <a:bodyPr/>
          <a:lstStyle/>
          <a:p>
            <a:endParaRPr lang="en-US"/>
          </a:p>
        </p:txBody>
      </p:sp>
      <p:sp>
        <p:nvSpPr>
          <p:cNvPr id="6" name="Freeform 6"/>
          <p:cNvSpPr/>
          <p:nvPr/>
        </p:nvSpPr>
        <p:spPr>
          <a:xfrm>
            <a:off x="152743" y="345461"/>
            <a:ext cx="1575799" cy="326620"/>
          </a:xfrm>
          <a:custGeom>
            <a:avLst/>
            <a:gdLst/>
            <a:ahLst/>
            <a:cxnLst/>
            <a:rect l="l" t="t" r="r" b="b"/>
            <a:pathLst>
              <a:path w="1575799" h="326620">
                <a:moveTo>
                  <a:pt x="0" y="0"/>
                </a:moveTo>
                <a:lnTo>
                  <a:pt x="1575799" y="0"/>
                </a:lnTo>
                <a:lnTo>
                  <a:pt x="1575799" y="326620"/>
                </a:lnTo>
                <a:lnTo>
                  <a:pt x="0" y="326620"/>
                </a:lnTo>
                <a:lnTo>
                  <a:pt x="0" y="0"/>
                </a:lnTo>
                <a:close/>
              </a:path>
            </a:pathLst>
          </a:custGeom>
          <a:blipFill>
            <a:blip>
              <a:extLst>
                <a:ext uri="{96DAC541-7B7A-43D3-8B79-37D633B846F1}">
                  <asvg:svgBlip xmlns:asvg="http://schemas.microsoft.com/office/drawing/2016/SVG/main" r:embed="rId7"/>
                </a:ext>
              </a:extLst>
            </a:blip>
            <a:stretch>
              <a:fillRect/>
            </a:stretch>
          </a:blipFill>
        </p:spPr>
        <p:txBody>
          <a:bodyPr/>
          <a:lstStyle/>
          <a:p>
            <a:endParaRPr lang="en-US"/>
          </a:p>
        </p:txBody>
      </p:sp>
      <p:pic>
        <p:nvPicPr>
          <p:cNvPr id="7" name="Picture 7">
            <a:hlinkClick r:id="" action="ppaction://media"/>
          </p:cNvPr>
          <p:cNvPicPr>
            <a:picLocks noChangeAspect="1"/>
          </p:cNvPicPr>
          <p:nvPr>
            <a:videoFile r:link="rId2"/>
            <p:extLst>
              <p:ext uri="{DAA4B4D4-6D71-4841-9C94-3DE7FCFB9230}">
                <p14:media xmlns:p14="http://schemas.microsoft.com/office/powerpoint/2010/main" r:embed="rId1"/>
              </p:ext>
            </p:extLst>
          </p:nvPr>
        </p:nvPicPr>
        <p:blipFill>
          <a:blip r:embed="rId8"/>
          <a:srcRect/>
          <a:stretch>
            <a:fillRect/>
          </a:stretch>
        </p:blipFill>
        <p:spPr>
          <a:xfrm>
            <a:off x="2955293" y="577850"/>
            <a:ext cx="5324361" cy="2992615"/>
          </a:xfrm>
          <a:prstGeom prst="rect">
            <a:avLst/>
          </a:prstGeom>
        </p:spPr>
      </p:pic>
      <p:pic>
        <p:nvPicPr>
          <p:cNvPr id="8" name="Picture 8">
            <a:hlinkClick r:id="" action="ppaction://media"/>
          </p:cNvPr>
          <p:cNvPicPr>
            <a:picLocks noChangeAspect="1"/>
          </p:cNvPicPr>
          <p:nvPr>
            <a:videoFile r:link="rId4"/>
            <p:extLst>
              <p:ext uri="{DAA4B4D4-6D71-4841-9C94-3DE7FCFB9230}">
                <p14:media xmlns:p14="http://schemas.microsoft.com/office/powerpoint/2010/main" r:embed="rId3"/>
              </p:ext>
            </p:extLst>
          </p:nvPr>
        </p:nvPicPr>
        <p:blipFill>
          <a:blip r:embed="rId9"/>
          <a:srcRect/>
          <a:stretch>
            <a:fillRect/>
          </a:stretch>
        </p:blipFill>
        <p:spPr>
          <a:xfrm>
            <a:off x="2955293" y="4043721"/>
            <a:ext cx="5324361" cy="2992615"/>
          </a:xfrm>
          <a:prstGeom prst="rect">
            <a:avLst/>
          </a:prstGeom>
        </p:spPr>
      </p:pic>
      <p:sp>
        <p:nvSpPr>
          <p:cNvPr id="9" name="TextBox 9"/>
          <p:cNvSpPr txBox="1"/>
          <p:nvPr/>
        </p:nvSpPr>
        <p:spPr>
          <a:xfrm>
            <a:off x="3049087" y="3634531"/>
            <a:ext cx="3015672" cy="222497"/>
          </a:xfrm>
          <a:prstGeom prst="rect">
            <a:avLst/>
          </a:prstGeom>
        </p:spPr>
        <p:txBody>
          <a:bodyPr wrap="square" lIns="0" tIns="0" rIns="0" bIns="0" rtlCol="0" anchor="t">
            <a:spAutoFit/>
          </a:bodyPr>
          <a:lstStyle/>
          <a:p>
            <a:pPr algn="ctr">
              <a:lnSpc>
                <a:spcPts val="1860"/>
              </a:lnSpc>
              <a:spcBef>
                <a:spcPct val="0"/>
              </a:spcBef>
            </a:pPr>
            <a:r>
              <a:rPr lang="en-US" sz="1200">
                <a:solidFill>
                  <a:srgbClr val="000000"/>
                </a:solidFill>
                <a:latin typeface="Open Sans"/>
                <a:ea typeface="Open Sans"/>
                <a:cs typeface="Open Sans"/>
                <a:sym typeface="Open Sans"/>
              </a:rPr>
              <a:t>Orbital riveting with a flat cambered tool.</a:t>
            </a:r>
          </a:p>
        </p:txBody>
      </p:sp>
      <p:sp>
        <p:nvSpPr>
          <p:cNvPr id="10" name="TextBox 10"/>
          <p:cNvSpPr txBox="1"/>
          <p:nvPr/>
        </p:nvSpPr>
        <p:spPr>
          <a:xfrm>
            <a:off x="3049087" y="7055764"/>
            <a:ext cx="5013506" cy="213360"/>
          </a:xfrm>
          <a:prstGeom prst="rect">
            <a:avLst/>
          </a:prstGeom>
        </p:spPr>
        <p:txBody>
          <a:bodyPr lIns="0" tIns="0" rIns="0" bIns="0" rtlCol="0" anchor="t">
            <a:spAutoFit/>
          </a:bodyPr>
          <a:lstStyle/>
          <a:p>
            <a:pPr algn="ctr">
              <a:lnSpc>
                <a:spcPts val="1860"/>
              </a:lnSpc>
              <a:spcBef>
                <a:spcPct val="0"/>
              </a:spcBef>
            </a:pPr>
            <a:r>
              <a:rPr lang="en-US" sz="1200">
                <a:solidFill>
                  <a:srgbClr val="000000"/>
                </a:solidFill>
                <a:latin typeface="Open Sans"/>
                <a:ea typeface="Open Sans"/>
                <a:cs typeface="Open Sans"/>
                <a:sym typeface="Open Sans"/>
              </a:rPr>
              <a:t>This video shows an orbital riveting process with a high cambered tool.</a:t>
            </a:r>
          </a:p>
        </p:txBody>
      </p:sp>
    </p:spTree>
  </p:cSld>
  <p:clrMapOvr>
    <a:masterClrMapping/>
  </p:clrMapOvr>
  <p:timing>
    <p:tnLst>
      <p:par>
        <p:cTn id="1" dur="indefinite" restart="never" nodeType="tmRoot">
          <p:childTnLst>
            <p:video>
              <p:cMediaNode vol="100000">
                <p:cTn id="2" fill="hold" display="0">
                  <p:stCondLst>
                    <p:cond delay="indefinite"/>
                  </p:stCondLst>
                </p:cTn>
                <p:tgtEl>
                  <p:spTgt spid="7"/>
                </p:tgtEl>
              </p:cMediaNode>
            </p:video>
            <p:video>
              <p:cMediaNode vol="100000">
                <p:cTn id="3" fill="hold" display="0">
                  <p:stCondLst>
                    <p:cond delay="indefinite"/>
                  </p:stCondLst>
                </p:cTn>
                <p:tgtEl>
                  <p:spTgt spid="8"/>
                </p:tgtEl>
              </p:cMediaNode>
            </p:video>
          </p:childTnLst>
        </p:cTn>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TotalTime>
  <Words>620</Words>
  <Application>Microsoft Office PowerPoint</Application>
  <PresentationFormat>Tùy chỉnh</PresentationFormat>
  <Paragraphs>64</Paragraphs>
  <Slides>5</Slides>
  <Notes>0</Notes>
  <HiddenSlides>0</HiddenSlides>
  <MMClips>4</MMClips>
  <ScaleCrop>false</ScaleCrop>
  <HeadingPairs>
    <vt:vector size="6" baseType="variant">
      <vt:variant>
        <vt:lpstr>Phông được Dùng</vt:lpstr>
      </vt:variant>
      <vt:variant>
        <vt:i4>5</vt:i4>
      </vt:variant>
      <vt:variant>
        <vt:lpstr>Chủ đề</vt:lpstr>
      </vt:variant>
      <vt:variant>
        <vt:i4>1</vt:i4>
      </vt:variant>
      <vt:variant>
        <vt:lpstr>Tiêu đề Bản chiếu</vt:lpstr>
      </vt:variant>
      <vt:variant>
        <vt:i4>5</vt:i4>
      </vt:variant>
    </vt:vector>
  </HeadingPairs>
  <TitlesOfParts>
    <vt:vector size="11" baseType="lpstr">
      <vt:lpstr>Open Sans Bold</vt:lpstr>
      <vt:lpstr>Calibri</vt:lpstr>
      <vt:lpstr>Arial</vt:lpstr>
      <vt:lpstr>Open Sans Ultra-Bold</vt:lpstr>
      <vt:lpstr>Open Sans</vt:lpstr>
      <vt:lpstr>Office Theme</vt:lpstr>
      <vt:lpstr>Bản trình bày PowerPoint</vt:lpstr>
      <vt:lpstr>Bản trình bày PowerPoint</vt:lpstr>
      <vt:lpstr>Bản trình bày PowerPoint</vt:lpstr>
      <vt:lpstr>Bản trình bày PowerPoint</vt:lpstr>
      <vt:lpstr>Bản trình bày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BalTec Orbital Riveting Technology</dc:title>
  <cp:lastModifiedBy>Tâm Phạm Duy</cp:lastModifiedBy>
  <cp:revision>3</cp:revision>
  <dcterms:created xsi:type="dcterms:W3CDTF">2006-08-16T00:00:00Z</dcterms:created>
  <dcterms:modified xsi:type="dcterms:W3CDTF">2026-08-12T08:00:43Z</dcterms:modified>
  <dc:identifier>DAHSDrashg4</dc:identifier>
</cp:coreProperties>
</file>