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Lst>
  <p:sldSz cx="10693400" cy="7556500"/>
  <p:notesSz cx="6858000" cy="9144000"/>
  <p:embeddedFontLst>
    <p:embeddedFont>
      <p:font typeface="Open Sans" panose="020B0606030504020204" pitchFamily="34" charset="0"/>
      <p:regular r:id="rId8"/>
    </p:embeddedFont>
    <p:embeddedFont>
      <p:font typeface="Open Sans Bold" panose="020B0604020202020204" charset="0"/>
      <p:regular r:id="rId9"/>
    </p:embeddedFont>
    <p:embeddedFont>
      <p:font typeface="Open Sans Ultra-Bold" panose="020B0604020202020204" charset="0"/>
      <p:regular r:id="rId10"/>
    </p:embeddedFont>
    <p:embeddedFont>
      <p:font typeface="Roboto Bold" panose="020B0604020202020204" charset="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5" d="100"/>
          <a:sy n="75" d="100"/>
        </p:scale>
        <p:origin x="1301"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6.jpeg"/><Relationship Id="rId7"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youtube.com/watch?v=HxzVgpBFrP8"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jpeg"/><Relationship Id="rId5" Type="http://schemas.openxmlformats.org/officeDocument/2006/relationships/image" Target="../media/image3.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hyperlink" Target="https://www.youtube.com/watch?v=2BNSuHAdZ9E" TargetMode="External"/><Relationship Id="rId3" Type="http://schemas.openxmlformats.org/officeDocument/2006/relationships/slideLayout" Target="../slideLayouts/slideLayout7.xml"/><Relationship Id="rId7" Type="http://schemas.openxmlformats.org/officeDocument/2006/relationships/hyperlink" Target="https://baltec.com/en/applications"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4.jpeg"/><Relationship Id="rId5" Type="http://schemas.openxmlformats.org/officeDocument/2006/relationships/image" Target="../media/image3.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8" Type="http://schemas.openxmlformats.org/officeDocument/2006/relationships/hyperlink" Target="https://www.youtube.com/watch?v=G6oyJK8HKfo" TargetMode="External"/><Relationship Id="rId3" Type="http://schemas.openxmlformats.org/officeDocument/2006/relationships/slideLayout" Target="../slideLayouts/slideLayout7.xml"/><Relationship Id="rId7" Type="http://schemas.openxmlformats.org/officeDocument/2006/relationships/hyperlink" Target="https://baltec.com/en/technologies/form-pressing" TargetMode="Externa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5.jpeg"/><Relationship Id="rId5" Type="http://schemas.openxmlformats.org/officeDocument/2006/relationships/image" Target="../media/image3.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a:off x="805046" y="4277872"/>
            <a:ext cx="3066575" cy="3074778"/>
            <a:chOff x="0" y="0"/>
            <a:chExt cx="3166529" cy="3175000"/>
          </a:xfrm>
        </p:grpSpPr>
        <p:sp>
          <p:nvSpPr>
            <p:cNvPr id="3" name="Freeform 3" descr="BalTec Radial riveting rosette explained"/>
            <p:cNvSpPr/>
            <p:nvPr/>
          </p:nvSpPr>
          <p:spPr>
            <a:xfrm>
              <a:off x="0" y="0"/>
              <a:ext cx="3166491" cy="3175000"/>
            </a:xfrm>
            <a:custGeom>
              <a:avLst/>
              <a:gdLst/>
              <a:ahLst/>
              <a:cxnLst/>
              <a:rect l="l" t="t" r="r" b="b"/>
              <a:pathLst>
                <a:path w="3166491" h="3175000">
                  <a:moveTo>
                    <a:pt x="0" y="0"/>
                  </a:moveTo>
                  <a:lnTo>
                    <a:pt x="3166491" y="0"/>
                  </a:lnTo>
                  <a:lnTo>
                    <a:pt x="3166491" y="3175000"/>
                  </a:lnTo>
                  <a:lnTo>
                    <a:pt x="0" y="3175000"/>
                  </a:lnTo>
                  <a:lnTo>
                    <a:pt x="0" y="0"/>
                  </a:lnTo>
                  <a:close/>
                </a:path>
              </a:pathLst>
            </a:custGeom>
            <a:blipFill>
              <a:blip r:embed="rId2"/>
              <a:stretch>
                <a:fillRect r="-1"/>
              </a:stretch>
            </a:blipFill>
          </p:spPr>
          <p:txBody>
            <a:bodyPr/>
            <a:lstStyle/>
            <a:p>
              <a:endParaRPr lang="en-US"/>
            </a:p>
          </p:txBody>
        </p:sp>
      </p:grpSp>
      <p:sp>
        <p:nvSpPr>
          <p:cNvPr id="4" name="Freeform 4"/>
          <p:cNvSpPr/>
          <p:nvPr/>
        </p:nvSpPr>
        <p:spPr>
          <a:xfrm>
            <a:off x="152743" y="187345"/>
            <a:ext cx="6569817" cy="4012318"/>
          </a:xfrm>
          <a:custGeom>
            <a:avLst/>
            <a:gdLst/>
            <a:ahLst/>
            <a:cxnLst/>
            <a:rect l="l" t="t" r="r" b="b"/>
            <a:pathLst>
              <a:path w="6569817" h="4012318">
                <a:moveTo>
                  <a:pt x="0" y="0"/>
                </a:moveTo>
                <a:lnTo>
                  <a:pt x="6569817" y="0"/>
                </a:lnTo>
                <a:lnTo>
                  <a:pt x="6569817" y="4012318"/>
                </a:lnTo>
                <a:lnTo>
                  <a:pt x="0" y="4012318"/>
                </a:lnTo>
                <a:lnTo>
                  <a:pt x="0" y="0"/>
                </a:lnTo>
                <a:close/>
              </a:path>
            </a:pathLst>
          </a:custGeom>
          <a:blipFill>
            <a:blip r:embed="rId3"/>
            <a:stretch>
              <a:fillRect l="-771" t="-6105" b="-3851"/>
            </a:stretch>
          </a:blipFill>
        </p:spPr>
        <p:txBody>
          <a:bodyPr/>
          <a:lstStyle/>
          <a:p>
            <a:endParaRPr lang="en-US"/>
          </a:p>
        </p:txBody>
      </p:sp>
      <p:sp>
        <p:nvSpPr>
          <p:cNvPr id="5" name="Freeform 5"/>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4"/>
            <a:stretch>
              <a:fillRect/>
            </a:stretch>
          </a:blipFill>
        </p:spPr>
        <p:txBody>
          <a:bodyPr/>
          <a:lstStyle/>
          <a:p>
            <a:endParaRPr lang="en-US"/>
          </a:p>
        </p:txBody>
      </p:sp>
      <p:sp>
        <p:nvSpPr>
          <p:cNvPr id="6" name="Freeform 6"/>
          <p:cNvSpPr/>
          <p:nvPr/>
        </p:nvSpPr>
        <p:spPr>
          <a:xfrm>
            <a:off x="423107"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AutoShape 7"/>
          <p:cNvSpPr/>
          <p:nvPr/>
        </p:nvSpPr>
        <p:spPr>
          <a:xfrm>
            <a:off x="440193" y="2222481"/>
            <a:ext cx="821069" cy="0"/>
          </a:xfrm>
          <a:prstGeom prst="line">
            <a:avLst/>
          </a:prstGeom>
          <a:ln w="28575" cap="flat">
            <a:solidFill>
              <a:srgbClr val="E20D18"/>
            </a:solidFill>
            <a:prstDash val="solid"/>
            <a:headEnd type="none" w="sm" len="sm"/>
            <a:tailEnd type="none" w="sm" len="sm"/>
          </a:ln>
        </p:spPr>
        <p:txBody>
          <a:bodyPr/>
          <a:lstStyle/>
          <a:p>
            <a:endParaRPr lang="en-US"/>
          </a:p>
        </p:txBody>
      </p:sp>
      <p:grpSp>
        <p:nvGrpSpPr>
          <p:cNvPr id="8" name="Group 8"/>
          <p:cNvGrpSpPr/>
          <p:nvPr/>
        </p:nvGrpSpPr>
        <p:grpSpPr>
          <a:xfrm>
            <a:off x="6892631" y="1066609"/>
            <a:ext cx="3646626" cy="414704"/>
            <a:chOff x="0" y="0"/>
            <a:chExt cx="1306869" cy="148621"/>
          </a:xfrm>
        </p:grpSpPr>
        <p:sp>
          <p:nvSpPr>
            <p:cNvPr id="9" name="Freeform 9"/>
            <p:cNvSpPr/>
            <p:nvPr/>
          </p:nvSpPr>
          <p:spPr>
            <a:xfrm>
              <a:off x="0" y="0"/>
              <a:ext cx="1306868" cy="148621"/>
            </a:xfrm>
            <a:custGeom>
              <a:avLst/>
              <a:gdLst/>
              <a:ahLst/>
              <a:cxnLst/>
              <a:rect l="l" t="t" r="r" b="b"/>
              <a:pathLst>
                <a:path w="1306868" h="148621">
                  <a:moveTo>
                    <a:pt x="74310" y="0"/>
                  </a:moveTo>
                  <a:lnTo>
                    <a:pt x="1232558" y="0"/>
                  </a:lnTo>
                  <a:cubicBezTo>
                    <a:pt x="1252266" y="0"/>
                    <a:pt x="1271168" y="7829"/>
                    <a:pt x="1285104" y="21765"/>
                  </a:cubicBezTo>
                  <a:cubicBezTo>
                    <a:pt x="1299039" y="35701"/>
                    <a:pt x="1306868" y="54602"/>
                    <a:pt x="1306868" y="74310"/>
                  </a:cubicBezTo>
                  <a:lnTo>
                    <a:pt x="1306868" y="74310"/>
                  </a:lnTo>
                  <a:cubicBezTo>
                    <a:pt x="1306868" y="94019"/>
                    <a:pt x="1299039" y="112920"/>
                    <a:pt x="1285104" y="126856"/>
                  </a:cubicBezTo>
                  <a:cubicBezTo>
                    <a:pt x="1271168" y="140791"/>
                    <a:pt x="1252266" y="148621"/>
                    <a:pt x="1232558"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txBody>
            <a:bodyPr/>
            <a:lstStyle/>
            <a:p>
              <a:endParaRPr lang="en-US"/>
            </a:p>
          </p:txBody>
        </p:sp>
        <p:sp>
          <p:nvSpPr>
            <p:cNvPr id="10" name="TextBox 10"/>
            <p:cNvSpPr txBox="1"/>
            <p:nvPr/>
          </p:nvSpPr>
          <p:spPr>
            <a:xfrm>
              <a:off x="0" y="-19050"/>
              <a:ext cx="1306869" cy="167671"/>
            </a:xfrm>
            <a:prstGeom prst="rect">
              <a:avLst/>
            </a:prstGeom>
          </p:spPr>
          <p:txBody>
            <a:bodyPr lIns="50800" tIns="50800" rIns="50800" bIns="50800" rtlCol="0" anchor="ctr"/>
            <a:lstStyle/>
            <a:p>
              <a:pPr algn="ctr">
                <a:lnSpc>
                  <a:spcPts val="1399"/>
                </a:lnSpc>
              </a:pPr>
              <a:endParaRPr/>
            </a:p>
          </p:txBody>
        </p:sp>
      </p:grpSp>
      <p:sp>
        <p:nvSpPr>
          <p:cNvPr id="11" name="TextBox 11"/>
          <p:cNvSpPr txBox="1"/>
          <p:nvPr/>
        </p:nvSpPr>
        <p:spPr>
          <a:xfrm>
            <a:off x="390646" y="1433305"/>
            <a:ext cx="2586063" cy="618770"/>
          </a:xfrm>
          <a:prstGeom prst="rect">
            <a:avLst/>
          </a:prstGeom>
        </p:spPr>
        <p:txBody>
          <a:bodyPr lIns="0" tIns="0" rIns="0" bIns="0" rtlCol="0" anchor="t">
            <a:spAutoFit/>
          </a:bodyPr>
          <a:lstStyle/>
          <a:p>
            <a:pPr algn="l">
              <a:lnSpc>
                <a:spcPts val="2417"/>
              </a:lnSpc>
            </a:pPr>
            <a:r>
              <a:rPr lang="en-US" sz="2200" b="1">
                <a:solidFill>
                  <a:srgbClr val="FFFFFF"/>
                </a:solidFill>
                <a:latin typeface="Open Sans Bold"/>
                <a:ea typeface="Open Sans Bold"/>
                <a:cs typeface="Open Sans Bold"/>
                <a:sym typeface="Open Sans Bold"/>
              </a:rPr>
              <a:t>THE GENTLE </a:t>
            </a:r>
            <a:r>
              <a:rPr lang="en-US" sz="2200">
                <a:solidFill>
                  <a:srgbClr val="FFFFFF"/>
                </a:solidFill>
                <a:latin typeface="Open Sans"/>
                <a:ea typeface="Open Sans"/>
                <a:cs typeface="Open Sans"/>
                <a:sym typeface="Open Sans"/>
              </a:rPr>
              <a:t>FORMING PROCESS</a:t>
            </a:r>
          </a:p>
        </p:txBody>
      </p:sp>
      <p:sp>
        <p:nvSpPr>
          <p:cNvPr id="12" name="TextBox 12"/>
          <p:cNvSpPr txBox="1"/>
          <p:nvPr/>
        </p:nvSpPr>
        <p:spPr>
          <a:xfrm>
            <a:off x="3742715" y="2615670"/>
            <a:ext cx="33652" cy="186109"/>
          </a:xfrm>
          <a:prstGeom prst="rect">
            <a:avLst/>
          </a:prstGeom>
        </p:spPr>
        <p:txBody>
          <a:bodyPr lIns="0" tIns="0" rIns="0" bIns="0" rtlCol="0" anchor="t">
            <a:spAutoFit/>
          </a:bodyPr>
          <a:lstStyle/>
          <a:p>
            <a:pPr algn="l">
              <a:lnSpc>
                <a:spcPts val="1400"/>
              </a:lnSpc>
            </a:pPr>
            <a:r>
              <a:rPr lang="en-US" sz="1000">
                <a:solidFill>
                  <a:srgbClr val="000000"/>
                </a:solidFill>
                <a:latin typeface="Open Sans"/>
                <a:ea typeface="Open Sans"/>
                <a:cs typeface="Open Sans"/>
                <a:sym typeface="Open Sans"/>
              </a:rPr>
              <a:t> </a:t>
            </a:r>
          </a:p>
        </p:txBody>
      </p:sp>
      <p:sp>
        <p:nvSpPr>
          <p:cNvPr id="13" name="TextBox 13"/>
          <p:cNvSpPr txBox="1"/>
          <p:nvPr/>
        </p:nvSpPr>
        <p:spPr>
          <a:xfrm>
            <a:off x="423107" y="2668424"/>
            <a:ext cx="3448514" cy="134197"/>
          </a:xfrm>
          <a:prstGeom prst="rect">
            <a:avLst/>
          </a:prstGeom>
        </p:spPr>
        <p:txBody>
          <a:bodyPr lIns="0" tIns="0" rIns="0" bIns="0" rtlCol="0" anchor="t">
            <a:spAutoFit/>
          </a:bodyPr>
          <a:lstStyle/>
          <a:p>
            <a:pPr algn="l">
              <a:lnSpc>
                <a:spcPts val="1120"/>
              </a:lnSpc>
            </a:pPr>
            <a:r>
              <a:rPr lang="en-US" sz="800">
                <a:solidFill>
                  <a:srgbClr val="FFFFFF"/>
                </a:solidFill>
                <a:latin typeface="Open Sans"/>
                <a:ea typeface="Open Sans"/>
                <a:cs typeface="Open Sans"/>
                <a:sym typeface="Open Sans"/>
              </a:rPr>
              <a:t>Radial riveting processes are well known for their gentle</a:t>
            </a:r>
          </a:p>
        </p:txBody>
      </p:sp>
      <p:sp>
        <p:nvSpPr>
          <p:cNvPr id="14" name="TextBox 14"/>
          <p:cNvSpPr txBox="1"/>
          <p:nvPr/>
        </p:nvSpPr>
        <p:spPr>
          <a:xfrm>
            <a:off x="423107" y="2836209"/>
            <a:ext cx="3088050" cy="134197"/>
          </a:xfrm>
          <a:prstGeom prst="rect">
            <a:avLst/>
          </a:prstGeom>
        </p:spPr>
        <p:txBody>
          <a:bodyPr lIns="0" tIns="0" rIns="0" bIns="0" rtlCol="0" anchor="t">
            <a:spAutoFit/>
          </a:bodyPr>
          <a:lstStyle/>
          <a:p>
            <a:pPr algn="l">
              <a:lnSpc>
                <a:spcPts val="1120"/>
              </a:lnSpc>
            </a:pPr>
            <a:r>
              <a:rPr lang="en-US" sz="800">
                <a:solidFill>
                  <a:srgbClr val="FFFFFF"/>
                </a:solidFill>
                <a:latin typeface="Open Sans"/>
                <a:ea typeface="Open Sans"/>
                <a:cs typeface="Open Sans"/>
                <a:sym typeface="Open Sans"/>
              </a:rPr>
              <a:t>approach to material in the cold forming process. </a:t>
            </a:r>
          </a:p>
        </p:txBody>
      </p:sp>
      <p:sp>
        <p:nvSpPr>
          <p:cNvPr id="15" name="TextBox 15"/>
          <p:cNvSpPr txBox="1"/>
          <p:nvPr/>
        </p:nvSpPr>
        <p:spPr>
          <a:xfrm>
            <a:off x="6966389" y="1806026"/>
            <a:ext cx="3372329" cy="756285"/>
          </a:xfrm>
          <a:prstGeom prst="rect">
            <a:avLst/>
          </a:prstGeom>
        </p:spPr>
        <p:txBody>
          <a:bodyPr lIns="0" tIns="0" rIns="0" bIns="0" rtlCol="0" anchor="t">
            <a:spAutoFit/>
          </a:bodyPr>
          <a:lstStyle/>
          <a:p>
            <a:pPr algn="l">
              <a:lnSpc>
                <a:spcPts val="2099"/>
              </a:lnSpc>
            </a:pPr>
            <a:r>
              <a:rPr lang="en-US" sz="1399">
                <a:solidFill>
                  <a:srgbClr val="000000"/>
                </a:solidFill>
                <a:latin typeface="Open Sans"/>
                <a:ea typeface="Open Sans"/>
                <a:cs typeface="Open Sans"/>
                <a:sym typeface="Open Sans"/>
              </a:rPr>
              <a:t>Basically, the application, quality speciﬁcations, and required process times deﬁne the cold forming method.</a:t>
            </a:r>
          </a:p>
        </p:txBody>
      </p:sp>
      <p:sp>
        <p:nvSpPr>
          <p:cNvPr id="16" name="TextBox 16"/>
          <p:cNvSpPr txBox="1"/>
          <p:nvPr/>
        </p:nvSpPr>
        <p:spPr>
          <a:xfrm>
            <a:off x="5022456" y="5540588"/>
            <a:ext cx="26918" cy="145085"/>
          </a:xfrm>
          <a:prstGeom prst="rect">
            <a:avLst/>
          </a:prstGeom>
        </p:spPr>
        <p:txBody>
          <a:bodyPr lIns="0" tIns="0" rIns="0" bIns="0" rtlCol="0" anchor="t">
            <a:spAutoFit/>
          </a:bodyPr>
          <a:lstStyle/>
          <a:p>
            <a:pPr algn="l">
              <a:lnSpc>
                <a:spcPts val="1120"/>
              </a:lnSpc>
            </a:pPr>
            <a:r>
              <a:rPr lang="en-US" sz="800">
                <a:solidFill>
                  <a:srgbClr val="000000"/>
                </a:solidFill>
                <a:latin typeface="Open Sans"/>
                <a:ea typeface="Open Sans"/>
                <a:cs typeface="Open Sans"/>
                <a:sym typeface="Open Sans"/>
              </a:rPr>
              <a:t> </a:t>
            </a:r>
          </a:p>
        </p:txBody>
      </p:sp>
      <p:sp>
        <p:nvSpPr>
          <p:cNvPr id="17" name="TextBox 17"/>
          <p:cNvSpPr txBox="1"/>
          <p:nvPr/>
        </p:nvSpPr>
        <p:spPr>
          <a:xfrm>
            <a:off x="2912174" y="3883238"/>
            <a:ext cx="64922" cy="145085"/>
          </a:xfrm>
          <a:prstGeom prst="rect">
            <a:avLst/>
          </a:prstGeom>
        </p:spPr>
        <p:txBody>
          <a:bodyPr lIns="0" tIns="0" rIns="0" bIns="0" rtlCol="0" anchor="t">
            <a:spAutoFit/>
          </a:bodyPr>
          <a:lstStyle/>
          <a:p>
            <a:pPr algn="l">
              <a:lnSpc>
                <a:spcPts val="1120"/>
              </a:lnSpc>
            </a:pPr>
            <a:r>
              <a:rPr lang="en-US" sz="800">
                <a:solidFill>
                  <a:srgbClr val="000000"/>
                </a:solidFill>
                <a:latin typeface="Open Sans"/>
                <a:ea typeface="Open Sans"/>
                <a:cs typeface="Open Sans"/>
                <a:sym typeface="Open Sans"/>
              </a:rPr>
              <a:t>/ </a:t>
            </a:r>
          </a:p>
        </p:txBody>
      </p:sp>
      <p:sp>
        <p:nvSpPr>
          <p:cNvPr id="18" name="TextBox 18"/>
          <p:cNvSpPr txBox="1"/>
          <p:nvPr/>
        </p:nvSpPr>
        <p:spPr>
          <a:xfrm>
            <a:off x="6996848" y="2772632"/>
            <a:ext cx="3467085" cy="850900"/>
          </a:xfrm>
          <a:prstGeom prst="rect">
            <a:avLst/>
          </a:prstGeom>
        </p:spPr>
        <p:txBody>
          <a:bodyPr lIns="0" tIns="0" rIns="0" bIns="0" rtlCol="0" anchor="t">
            <a:spAutoFit/>
          </a:bodyPr>
          <a:lstStyle/>
          <a:p>
            <a:pPr algn="l">
              <a:lnSpc>
                <a:spcPts val="1399"/>
              </a:lnSpc>
            </a:pPr>
            <a:r>
              <a:rPr lang="en-US" sz="999">
                <a:solidFill>
                  <a:srgbClr val="000000"/>
                </a:solidFill>
                <a:latin typeface="Open Sans"/>
                <a:ea typeface="Open Sans"/>
                <a:cs typeface="Open Sans"/>
                <a:sym typeface="Open Sans"/>
              </a:rPr>
              <a:t>In most cases, however, where high-quality joints are demanded or like critical applications, the radial riveting technology is the appropriate procedure as it is a delicate process, which requires little force to displace the necessary material. As a result, high quality is obtained. </a:t>
            </a:r>
          </a:p>
        </p:txBody>
      </p:sp>
      <p:sp>
        <p:nvSpPr>
          <p:cNvPr id="19" name="TextBox 19"/>
          <p:cNvSpPr txBox="1"/>
          <p:nvPr/>
        </p:nvSpPr>
        <p:spPr>
          <a:xfrm>
            <a:off x="4381206" y="4499678"/>
            <a:ext cx="5641626" cy="895350"/>
          </a:xfrm>
          <a:prstGeom prst="rect">
            <a:avLst/>
          </a:prstGeom>
        </p:spPr>
        <p:txBody>
          <a:bodyPr lIns="0" tIns="0" rIns="0" bIns="0" rtlCol="0" anchor="t">
            <a:spAutoFit/>
          </a:bodyPr>
          <a:lstStyle/>
          <a:p>
            <a:pPr algn="l">
              <a:lnSpc>
                <a:spcPts val="1499"/>
              </a:lnSpc>
            </a:pPr>
            <a:r>
              <a:rPr lang="en-US" sz="999" b="1">
                <a:solidFill>
                  <a:srgbClr val="000000"/>
                </a:solidFill>
                <a:latin typeface="Open Sans Bold"/>
                <a:ea typeface="Open Sans Bold"/>
                <a:cs typeface="Open Sans Bold"/>
                <a:sym typeface="Open Sans Bold"/>
              </a:rPr>
              <a:t>Excellent surface structure of the closing head</a:t>
            </a:r>
          </a:p>
          <a:p>
            <a:pPr algn="l">
              <a:lnSpc>
                <a:spcPts val="1499"/>
              </a:lnSpc>
            </a:pPr>
            <a:r>
              <a:rPr lang="en-US" sz="999">
                <a:solidFill>
                  <a:srgbClr val="000000"/>
                </a:solidFill>
                <a:latin typeface="Open Sans"/>
                <a:ea typeface="Open Sans"/>
                <a:cs typeface="Open Sans"/>
                <a:sym typeface="Open Sans"/>
              </a:rPr>
              <a:t>With the radial riveting process, the tool itself does not rotate. The friction between tool and workpiece is thus at a minimum. The result is an excellent surface structure.</a:t>
            </a:r>
          </a:p>
          <a:p>
            <a:pPr algn="l">
              <a:lnSpc>
                <a:spcPts val="1499"/>
              </a:lnSpc>
            </a:pPr>
            <a:r>
              <a:rPr lang="en-US" sz="999" b="1">
                <a:solidFill>
                  <a:srgbClr val="000000"/>
                </a:solidFill>
                <a:latin typeface="Open Sans Bold"/>
                <a:ea typeface="Open Sans Bold"/>
                <a:cs typeface="Open Sans Bold"/>
                <a:sym typeface="Open Sans Bold"/>
              </a:rPr>
              <a:t>Low workpiece loading</a:t>
            </a:r>
          </a:p>
          <a:p>
            <a:pPr algn="l">
              <a:lnSpc>
                <a:spcPts val="1499"/>
              </a:lnSpc>
            </a:pPr>
            <a:r>
              <a:rPr lang="en-US" sz="999">
                <a:solidFill>
                  <a:srgbClr val="000000"/>
                </a:solidFill>
                <a:latin typeface="Open Sans"/>
                <a:ea typeface="Open Sans"/>
                <a:cs typeface="Open Sans"/>
                <a:sym typeface="Open Sans"/>
              </a:rPr>
              <a:t>Forming even of brittle parts like Bakelite or ceramic parts is possible.</a:t>
            </a:r>
          </a:p>
        </p:txBody>
      </p:sp>
      <p:sp>
        <p:nvSpPr>
          <p:cNvPr id="20" name="TextBox 20"/>
          <p:cNvSpPr txBox="1"/>
          <p:nvPr/>
        </p:nvSpPr>
        <p:spPr>
          <a:xfrm>
            <a:off x="6981619" y="1116290"/>
            <a:ext cx="3467085" cy="280670"/>
          </a:xfrm>
          <a:prstGeom prst="rect">
            <a:avLst/>
          </a:prstGeom>
        </p:spPr>
        <p:txBody>
          <a:bodyPr lIns="0" tIns="0" rIns="0" bIns="0" rtlCol="0" anchor="t">
            <a:spAutoFit/>
          </a:bodyPr>
          <a:lstStyle/>
          <a:p>
            <a:pPr algn="l">
              <a:lnSpc>
                <a:spcPts val="2380"/>
              </a:lnSpc>
            </a:pPr>
            <a:r>
              <a:rPr lang="en-US" sz="1700" b="1">
                <a:solidFill>
                  <a:srgbClr val="000000"/>
                </a:solidFill>
                <a:latin typeface="Open Sans Ultra-Bold"/>
                <a:ea typeface="Open Sans Ultra-Bold"/>
                <a:cs typeface="Open Sans Ultra-Bold"/>
                <a:sym typeface="Open Sans Ultra-Bold"/>
              </a:rPr>
              <a:t>RADIAL RIVETING TECHNOLOGY</a:t>
            </a:r>
          </a:p>
        </p:txBody>
      </p:sp>
      <p:sp>
        <p:nvSpPr>
          <p:cNvPr id="21" name="TextBox 21"/>
          <p:cNvSpPr txBox="1"/>
          <p:nvPr/>
        </p:nvSpPr>
        <p:spPr>
          <a:xfrm>
            <a:off x="4381205" y="5421879"/>
            <a:ext cx="5641626" cy="1698589"/>
          </a:xfrm>
          <a:prstGeom prst="rect">
            <a:avLst/>
          </a:prstGeom>
        </p:spPr>
        <p:txBody>
          <a:bodyPr lIns="0" tIns="0" rIns="0" bIns="0" rtlCol="0" anchor="t">
            <a:spAutoFit/>
          </a:bodyPr>
          <a:lstStyle/>
          <a:p>
            <a:pPr algn="l">
              <a:lnSpc>
                <a:spcPts val="1499"/>
              </a:lnSpc>
            </a:pPr>
            <a:r>
              <a:rPr lang="en-US" sz="999" dirty="0">
                <a:solidFill>
                  <a:srgbClr val="000000"/>
                </a:solidFill>
                <a:latin typeface="Open Sans"/>
                <a:ea typeface="Open Sans"/>
                <a:cs typeface="Open Sans"/>
                <a:sym typeface="Open Sans"/>
              </a:rPr>
              <a:t>Lateral forces are negligible. Supporting the workpiece is simple, and clamping is usually unnecessary.</a:t>
            </a:r>
          </a:p>
          <a:p>
            <a:pPr algn="l">
              <a:lnSpc>
                <a:spcPts val="1499"/>
              </a:lnSpc>
            </a:pPr>
            <a:r>
              <a:rPr lang="en-US" sz="999" b="1" dirty="0">
                <a:solidFill>
                  <a:srgbClr val="000000"/>
                </a:solidFill>
                <a:latin typeface="Open Sans Bold"/>
                <a:ea typeface="Open Sans Bold"/>
                <a:cs typeface="Open Sans Bold"/>
                <a:sym typeface="Open Sans Bold"/>
              </a:rPr>
              <a:t>Tangential riveting</a:t>
            </a:r>
          </a:p>
          <a:p>
            <a:pPr algn="l">
              <a:lnSpc>
                <a:spcPts val="1499"/>
              </a:lnSpc>
            </a:pPr>
            <a:r>
              <a:rPr lang="en-US" sz="999" dirty="0">
                <a:solidFill>
                  <a:srgbClr val="000000"/>
                </a:solidFill>
                <a:latin typeface="Open Sans"/>
                <a:ea typeface="Open Sans"/>
                <a:cs typeface="Open Sans"/>
                <a:sym typeface="Open Sans"/>
              </a:rPr>
              <a:t>It is a process between radial and orbital riveting. The pattern is like the orbital process but with some beneﬁts of the radial process. The path of the riveting peen does not lead through the center. This riveting is used in special cases.</a:t>
            </a:r>
          </a:p>
          <a:p>
            <a:pPr algn="l">
              <a:lnSpc>
                <a:spcPts val="1499"/>
              </a:lnSpc>
              <a:spcBef>
                <a:spcPts val="624"/>
              </a:spcBef>
            </a:pPr>
            <a:r>
              <a:rPr lang="en-US" sz="999" b="1" dirty="0">
                <a:solidFill>
                  <a:srgbClr val="000000"/>
                </a:solidFill>
                <a:latin typeface="Open Sans Bold"/>
                <a:ea typeface="Open Sans Bold"/>
                <a:cs typeface="Open Sans Bold"/>
                <a:sym typeface="Open Sans Bold"/>
              </a:rPr>
              <a:t>Caption:</a:t>
            </a:r>
            <a:r>
              <a:rPr lang="en-US" sz="999" dirty="0">
                <a:solidFill>
                  <a:srgbClr val="000000"/>
                </a:solidFill>
                <a:latin typeface="Open Sans"/>
                <a:ea typeface="Open Sans"/>
                <a:cs typeface="Open Sans"/>
                <a:sym typeface="Open Sans"/>
              </a:rPr>
              <a:t> Each rosette pattern R runs through the </a:t>
            </a:r>
            <a:r>
              <a:rPr lang="en-US" sz="999" dirty="0" err="1">
                <a:solidFill>
                  <a:srgbClr val="000000"/>
                </a:solidFill>
                <a:latin typeface="Open Sans"/>
                <a:ea typeface="Open Sans"/>
                <a:cs typeface="Open Sans"/>
                <a:sym typeface="Open Sans"/>
              </a:rPr>
              <a:t>centre</a:t>
            </a:r>
            <a:r>
              <a:rPr lang="en-US" sz="999" dirty="0">
                <a:solidFill>
                  <a:srgbClr val="000000"/>
                </a:solidFill>
                <a:latin typeface="Open Sans"/>
                <a:ea typeface="Open Sans"/>
                <a:cs typeface="Open Sans"/>
                <a:sym typeface="Open Sans"/>
              </a:rPr>
              <a:t> Z. The longitudinal axis of the riveting die still intersects the rivet at point N. The rivet is deformed in three directions. Radially outwards, radially inwards, and overlying also tangentially (circular).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a:off x="996566" y="1024769"/>
            <a:ext cx="1962587" cy="1708875"/>
            <a:chOff x="0" y="0"/>
            <a:chExt cx="2226729" cy="1938871"/>
          </a:xfrm>
        </p:grpSpPr>
        <p:sp>
          <p:nvSpPr>
            <p:cNvPr id="3" name="Freeform 3" descr="baltec radial rosette movement"/>
            <p:cNvSpPr/>
            <p:nvPr/>
          </p:nvSpPr>
          <p:spPr>
            <a:xfrm>
              <a:off x="0" y="0"/>
              <a:ext cx="2226691" cy="1938909"/>
            </a:xfrm>
            <a:custGeom>
              <a:avLst/>
              <a:gdLst/>
              <a:ahLst/>
              <a:cxnLst/>
              <a:rect l="l" t="t" r="r" b="b"/>
              <a:pathLst>
                <a:path w="2226691" h="1938909">
                  <a:moveTo>
                    <a:pt x="0" y="0"/>
                  </a:moveTo>
                  <a:lnTo>
                    <a:pt x="2226691" y="0"/>
                  </a:lnTo>
                  <a:lnTo>
                    <a:pt x="2226691" y="1938909"/>
                  </a:lnTo>
                  <a:lnTo>
                    <a:pt x="0" y="1938909"/>
                  </a:lnTo>
                  <a:lnTo>
                    <a:pt x="0" y="0"/>
                  </a:lnTo>
                  <a:close/>
                </a:path>
              </a:pathLst>
            </a:custGeom>
            <a:blipFill>
              <a:blip r:embed="rId2"/>
              <a:stretch>
                <a:fillRect r="-1" b="1"/>
              </a:stretch>
            </a:blipFill>
          </p:spPr>
          <p:txBody>
            <a:bodyPr/>
            <a:lstStyle/>
            <a:p>
              <a:endParaRPr lang="en-US"/>
            </a:p>
          </p:txBody>
        </p:sp>
      </p:grpSp>
      <p:grpSp>
        <p:nvGrpSpPr>
          <p:cNvPr id="4" name="Group 4"/>
          <p:cNvGrpSpPr/>
          <p:nvPr/>
        </p:nvGrpSpPr>
        <p:grpSpPr>
          <a:xfrm>
            <a:off x="3183022" y="1024769"/>
            <a:ext cx="1962587" cy="1708875"/>
            <a:chOff x="0" y="0"/>
            <a:chExt cx="2226729" cy="1938871"/>
          </a:xfrm>
        </p:grpSpPr>
        <p:sp>
          <p:nvSpPr>
            <p:cNvPr id="5" name="Freeform 5" descr="BalTec radial riveting head graph view from the side"/>
            <p:cNvSpPr/>
            <p:nvPr/>
          </p:nvSpPr>
          <p:spPr>
            <a:xfrm>
              <a:off x="0" y="0"/>
              <a:ext cx="2226691" cy="1938909"/>
            </a:xfrm>
            <a:custGeom>
              <a:avLst/>
              <a:gdLst/>
              <a:ahLst/>
              <a:cxnLst/>
              <a:rect l="l" t="t" r="r" b="b"/>
              <a:pathLst>
                <a:path w="2226691" h="1938909">
                  <a:moveTo>
                    <a:pt x="0" y="0"/>
                  </a:moveTo>
                  <a:lnTo>
                    <a:pt x="2226691" y="0"/>
                  </a:lnTo>
                  <a:lnTo>
                    <a:pt x="2226691" y="1938909"/>
                  </a:lnTo>
                  <a:lnTo>
                    <a:pt x="0" y="1938909"/>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5369478" y="1024769"/>
            <a:ext cx="1962587" cy="1708875"/>
            <a:chOff x="0" y="0"/>
            <a:chExt cx="2226729" cy="1938871"/>
          </a:xfrm>
        </p:grpSpPr>
        <p:sp>
          <p:nvSpPr>
            <p:cNvPr id="7" name="Freeform 7" descr="baltec radial rosette graphic"/>
            <p:cNvSpPr/>
            <p:nvPr/>
          </p:nvSpPr>
          <p:spPr>
            <a:xfrm>
              <a:off x="0" y="0"/>
              <a:ext cx="2226691" cy="1938909"/>
            </a:xfrm>
            <a:custGeom>
              <a:avLst/>
              <a:gdLst/>
              <a:ahLst/>
              <a:cxnLst/>
              <a:rect l="l" t="t" r="r" b="b"/>
              <a:pathLst>
                <a:path w="2226691" h="1938909">
                  <a:moveTo>
                    <a:pt x="0" y="0"/>
                  </a:moveTo>
                  <a:lnTo>
                    <a:pt x="2226691" y="0"/>
                  </a:lnTo>
                  <a:lnTo>
                    <a:pt x="2226691" y="1938909"/>
                  </a:lnTo>
                  <a:lnTo>
                    <a:pt x="0" y="1938909"/>
                  </a:lnTo>
                  <a:lnTo>
                    <a:pt x="0" y="0"/>
                  </a:lnTo>
                  <a:close/>
                </a:path>
              </a:pathLst>
            </a:custGeom>
            <a:blipFill>
              <a:blip r:embed="rId4"/>
              <a:stretch>
                <a:fillRect r="-1" b="1"/>
              </a:stretch>
            </a:blipFill>
          </p:spPr>
          <p:txBody>
            <a:bodyPr/>
            <a:lstStyle/>
            <a:p>
              <a:endParaRPr lang="en-US"/>
            </a:p>
          </p:txBody>
        </p:sp>
      </p:grpSp>
      <p:grpSp>
        <p:nvGrpSpPr>
          <p:cNvPr id="8" name="Group 8"/>
          <p:cNvGrpSpPr/>
          <p:nvPr/>
        </p:nvGrpSpPr>
        <p:grpSpPr>
          <a:xfrm>
            <a:off x="7554293" y="1024769"/>
            <a:ext cx="1832626" cy="1708875"/>
            <a:chOff x="0" y="0"/>
            <a:chExt cx="2079278" cy="1938871"/>
          </a:xfrm>
        </p:grpSpPr>
        <p:sp>
          <p:nvSpPr>
            <p:cNvPr id="9" name="Freeform 9"/>
            <p:cNvSpPr/>
            <p:nvPr/>
          </p:nvSpPr>
          <p:spPr>
            <a:xfrm>
              <a:off x="0" y="0"/>
              <a:ext cx="2079316" cy="1938909"/>
            </a:xfrm>
            <a:custGeom>
              <a:avLst/>
              <a:gdLst/>
              <a:ahLst/>
              <a:cxnLst/>
              <a:rect l="l" t="t" r="r" b="b"/>
              <a:pathLst>
                <a:path w="2079316" h="1938909">
                  <a:moveTo>
                    <a:pt x="0" y="0"/>
                  </a:moveTo>
                  <a:lnTo>
                    <a:pt x="2079316" y="0"/>
                  </a:lnTo>
                  <a:lnTo>
                    <a:pt x="2079316" y="1938909"/>
                  </a:lnTo>
                  <a:lnTo>
                    <a:pt x="0" y="1938909"/>
                  </a:lnTo>
                  <a:lnTo>
                    <a:pt x="0" y="0"/>
                  </a:lnTo>
                  <a:close/>
                </a:path>
              </a:pathLst>
            </a:custGeom>
            <a:blipFill>
              <a:blip r:embed="rId5"/>
              <a:stretch>
                <a:fillRect l="-3506" r="-3506"/>
              </a:stretch>
            </a:blipFill>
          </p:spPr>
          <p:txBody>
            <a:bodyPr/>
            <a:lstStyle/>
            <a:p>
              <a:endParaRPr lang="en-US"/>
            </a:p>
          </p:txBody>
        </p:sp>
      </p:grpSp>
      <p:grpSp>
        <p:nvGrpSpPr>
          <p:cNvPr id="10" name="Group 10"/>
          <p:cNvGrpSpPr/>
          <p:nvPr/>
        </p:nvGrpSpPr>
        <p:grpSpPr>
          <a:xfrm>
            <a:off x="6990412" y="3613271"/>
            <a:ext cx="2945588" cy="2921960"/>
            <a:chOff x="0" y="0"/>
            <a:chExt cx="3166529" cy="3141129"/>
          </a:xfrm>
        </p:grpSpPr>
        <p:sp>
          <p:nvSpPr>
            <p:cNvPr id="11" name="Freeform 11" descr="BalTec graphic of radial riveting head with forming tool"/>
            <p:cNvSpPr/>
            <p:nvPr/>
          </p:nvSpPr>
          <p:spPr>
            <a:xfrm>
              <a:off x="0" y="0"/>
              <a:ext cx="3166491" cy="3141091"/>
            </a:xfrm>
            <a:custGeom>
              <a:avLst/>
              <a:gdLst/>
              <a:ahLst/>
              <a:cxnLst/>
              <a:rect l="l" t="t" r="r" b="b"/>
              <a:pathLst>
                <a:path w="3166491" h="3141091">
                  <a:moveTo>
                    <a:pt x="0" y="0"/>
                  </a:moveTo>
                  <a:lnTo>
                    <a:pt x="3166491" y="0"/>
                  </a:lnTo>
                  <a:lnTo>
                    <a:pt x="3166491" y="3141091"/>
                  </a:lnTo>
                  <a:lnTo>
                    <a:pt x="0" y="3141091"/>
                  </a:lnTo>
                  <a:lnTo>
                    <a:pt x="0" y="0"/>
                  </a:lnTo>
                  <a:close/>
                </a:path>
              </a:pathLst>
            </a:custGeom>
            <a:blipFill>
              <a:blip r:embed="rId6"/>
              <a:stretch>
                <a:fillRect r="-1" b="-1"/>
              </a:stretch>
            </a:blipFill>
          </p:spPr>
          <p:txBody>
            <a:bodyPr/>
            <a:lstStyle/>
            <a:p>
              <a:endParaRPr lang="en-US"/>
            </a:p>
          </p:txBody>
        </p:sp>
      </p:grpSp>
      <p:sp>
        <p:nvSpPr>
          <p:cNvPr id="12" name="TextBox 12"/>
          <p:cNvSpPr txBox="1"/>
          <p:nvPr/>
        </p:nvSpPr>
        <p:spPr>
          <a:xfrm>
            <a:off x="1124162" y="5010134"/>
            <a:ext cx="5267154" cy="1336639"/>
          </a:xfrm>
          <a:prstGeom prst="rect">
            <a:avLst/>
          </a:prstGeom>
        </p:spPr>
        <p:txBody>
          <a:bodyPr lIns="0" tIns="0" rIns="0" bIns="0" rtlCol="0" anchor="t">
            <a:spAutoFit/>
          </a:bodyPr>
          <a:lstStyle/>
          <a:p>
            <a:pPr algn="l">
              <a:lnSpc>
                <a:spcPts val="1499"/>
              </a:lnSpc>
            </a:pPr>
            <a:r>
              <a:rPr lang="en-US" sz="999">
                <a:solidFill>
                  <a:srgbClr val="000000"/>
                </a:solidFill>
                <a:latin typeface="Open Sans"/>
                <a:ea typeface="Open Sans"/>
                <a:cs typeface="Open Sans"/>
                <a:sym typeface="Open Sans"/>
              </a:rPr>
              <a:t>All BalTec radial riveting machines are ﬁtted as standard with tool holder and pressure cup. The tool length (Ls) and the radius of the holder (Rp) result from your desired free height (H).</a:t>
            </a:r>
          </a:p>
          <a:p>
            <a:pPr algn="l">
              <a:lnSpc>
                <a:spcPts val="1499"/>
              </a:lnSpc>
              <a:spcBef>
                <a:spcPts val="624"/>
              </a:spcBef>
            </a:pPr>
            <a:r>
              <a:rPr lang="en-US" sz="999" b="1">
                <a:solidFill>
                  <a:srgbClr val="000000"/>
                </a:solidFill>
                <a:latin typeface="Open Sans Bold"/>
                <a:ea typeface="Open Sans Bold"/>
                <a:cs typeface="Open Sans Bold"/>
                <a:sym typeface="Open Sans Bold"/>
              </a:rPr>
              <a:t>Legend radial riveting head:</a:t>
            </a:r>
          </a:p>
          <a:p>
            <a:pPr algn="l">
              <a:lnSpc>
                <a:spcPts val="1499"/>
              </a:lnSpc>
            </a:pPr>
            <a:r>
              <a:rPr lang="en-US" sz="999">
                <a:solidFill>
                  <a:srgbClr val="000000"/>
                </a:solidFill>
                <a:latin typeface="Open Sans"/>
                <a:ea typeface="Open Sans"/>
                <a:cs typeface="Open Sans"/>
                <a:sym typeface="Open Sans"/>
              </a:rPr>
              <a:t>1 = tool holder</a:t>
            </a:r>
          </a:p>
          <a:p>
            <a:pPr algn="l">
              <a:lnSpc>
                <a:spcPts val="1499"/>
              </a:lnSpc>
            </a:pPr>
            <a:r>
              <a:rPr lang="en-US" sz="999">
                <a:solidFill>
                  <a:srgbClr val="000000"/>
                </a:solidFill>
                <a:latin typeface="Open Sans"/>
                <a:ea typeface="Open Sans"/>
                <a:cs typeface="Open Sans"/>
                <a:sym typeface="Open Sans"/>
              </a:rPr>
              <a:t>2 = pressure cup</a:t>
            </a:r>
          </a:p>
          <a:p>
            <a:pPr algn="l">
              <a:lnSpc>
                <a:spcPts val="1499"/>
              </a:lnSpc>
            </a:pPr>
            <a:r>
              <a:rPr lang="en-US" sz="999">
                <a:solidFill>
                  <a:srgbClr val="000000"/>
                </a:solidFill>
                <a:latin typeface="Open Sans"/>
                <a:ea typeface="Open Sans"/>
                <a:cs typeface="Open Sans"/>
                <a:sym typeface="Open Sans"/>
              </a:rPr>
              <a:t>3 = riveting tool</a:t>
            </a:r>
          </a:p>
        </p:txBody>
      </p:sp>
      <p:grpSp>
        <p:nvGrpSpPr>
          <p:cNvPr id="13" name="Group 13"/>
          <p:cNvGrpSpPr/>
          <p:nvPr/>
        </p:nvGrpSpPr>
        <p:grpSpPr>
          <a:xfrm>
            <a:off x="1080471" y="4125143"/>
            <a:ext cx="5354534" cy="414704"/>
            <a:chOff x="0" y="0"/>
            <a:chExt cx="1918944" cy="148621"/>
          </a:xfrm>
        </p:grpSpPr>
        <p:sp>
          <p:nvSpPr>
            <p:cNvPr id="14" name="Freeform 14"/>
            <p:cNvSpPr/>
            <p:nvPr/>
          </p:nvSpPr>
          <p:spPr>
            <a:xfrm>
              <a:off x="0" y="0"/>
              <a:ext cx="1918944" cy="148621"/>
            </a:xfrm>
            <a:custGeom>
              <a:avLst/>
              <a:gdLst/>
              <a:ahLst/>
              <a:cxnLst/>
              <a:rect l="l" t="t" r="r" b="b"/>
              <a:pathLst>
                <a:path w="1918944" h="148621">
                  <a:moveTo>
                    <a:pt x="74310" y="0"/>
                  </a:moveTo>
                  <a:lnTo>
                    <a:pt x="1844634" y="0"/>
                  </a:lnTo>
                  <a:cubicBezTo>
                    <a:pt x="1885674" y="0"/>
                    <a:pt x="1918944" y="33270"/>
                    <a:pt x="1918944" y="74310"/>
                  </a:cubicBezTo>
                  <a:lnTo>
                    <a:pt x="1918944" y="74310"/>
                  </a:lnTo>
                  <a:cubicBezTo>
                    <a:pt x="1918944" y="94019"/>
                    <a:pt x="1911115" y="112920"/>
                    <a:pt x="1897179" y="126856"/>
                  </a:cubicBezTo>
                  <a:cubicBezTo>
                    <a:pt x="1883243" y="140791"/>
                    <a:pt x="1864342" y="148621"/>
                    <a:pt x="1844634"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txBody>
            <a:bodyPr/>
            <a:lstStyle/>
            <a:p>
              <a:endParaRPr lang="en-US"/>
            </a:p>
          </p:txBody>
        </p:sp>
        <p:sp>
          <p:nvSpPr>
            <p:cNvPr id="15" name="TextBox 15"/>
            <p:cNvSpPr txBox="1"/>
            <p:nvPr/>
          </p:nvSpPr>
          <p:spPr>
            <a:xfrm>
              <a:off x="0" y="-19050"/>
              <a:ext cx="1918944" cy="167671"/>
            </a:xfrm>
            <a:prstGeom prst="rect">
              <a:avLst/>
            </a:prstGeom>
          </p:spPr>
          <p:txBody>
            <a:bodyPr lIns="50800" tIns="50800" rIns="50800" bIns="50800" rtlCol="0" anchor="ctr"/>
            <a:lstStyle/>
            <a:p>
              <a:pPr algn="ctr">
                <a:lnSpc>
                  <a:spcPts val="1399"/>
                </a:lnSpc>
              </a:pPr>
              <a:endParaRPr/>
            </a:p>
          </p:txBody>
        </p:sp>
      </p:grpSp>
      <p:sp>
        <p:nvSpPr>
          <p:cNvPr id="16" name="TextBox 16"/>
          <p:cNvSpPr txBox="1"/>
          <p:nvPr/>
        </p:nvSpPr>
        <p:spPr>
          <a:xfrm>
            <a:off x="1219464" y="4137575"/>
            <a:ext cx="5215542" cy="313639"/>
          </a:xfrm>
          <a:prstGeom prst="rect">
            <a:avLst/>
          </a:prstGeom>
        </p:spPr>
        <p:txBody>
          <a:bodyPr lIns="0" tIns="0" rIns="0" bIns="0" rtlCol="0" anchor="t">
            <a:spAutoFit/>
          </a:bodyPr>
          <a:lstStyle/>
          <a:p>
            <a:pPr algn="l">
              <a:lnSpc>
                <a:spcPts val="2750"/>
              </a:lnSpc>
            </a:pPr>
            <a:r>
              <a:rPr lang="en-US" sz="1600" b="1">
                <a:solidFill>
                  <a:srgbClr val="000000"/>
                </a:solidFill>
                <a:latin typeface="Open Sans Ultra-Bold"/>
                <a:ea typeface="Open Sans Ultra-Bold"/>
                <a:cs typeface="Open Sans Ultra-Bold"/>
                <a:sym typeface="Open Sans Ultra-Bold"/>
              </a:rPr>
              <a:t>FORMING TOOLS AND PROFILES RADIAL RIVETING</a:t>
            </a:r>
          </a:p>
        </p:txBody>
      </p:sp>
      <p:sp>
        <p:nvSpPr>
          <p:cNvPr id="17" name="Freeform 17"/>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7"/>
            <a:stretch>
              <a:fillRect/>
            </a:stretch>
          </a:blipFill>
        </p:spPr>
        <p:txBody>
          <a:bodyPr/>
          <a:lstStyle/>
          <a:p>
            <a:endParaRPr lang="en-US"/>
          </a:p>
        </p:txBody>
      </p:sp>
      <p:sp>
        <p:nvSpPr>
          <p:cNvPr id="18" name="Freeform 18"/>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Freeform 2"/>
          <p:cNvSpPr/>
          <p:nvPr/>
        </p:nvSpPr>
        <p:spPr>
          <a:xfrm>
            <a:off x="2305050" y="1365247"/>
            <a:ext cx="6491680" cy="1374043"/>
          </a:xfrm>
          <a:custGeom>
            <a:avLst/>
            <a:gdLst/>
            <a:ahLst/>
            <a:cxnLst/>
            <a:rect l="l" t="t" r="r" b="b"/>
            <a:pathLst>
              <a:path w="6491680" h="1318623">
                <a:moveTo>
                  <a:pt x="0" y="0"/>
                </a:moveTo>
                <a:lnTo>
                  <a:pt x="6491680" y="0"/>
                </a:lnTo>
                <a:lnTo>
                  <a:pt x="6491680" y="1318622"/>
                </a:lnTo>
                <a:lnTo>
                  <a:pt x="0" y="13186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2305050" y="2940837"/>
            <a:ext cx="6491680" cy="1703395"/>
          </a:xfrm>
          <a:custGeom>
            <a:avLst/>
            <a:gdLst/>
            <a:ahLst/>
            <a:cxnLst/>
            <a:rect l="l" t="t" r="r" b="b"/>
            <a:pathLst>
              <a:path w="6491680" h="1656728">
                <a:moveTo>
                  <a:pt x="0" y="0"/>
                </a:moveTo>
                <a:lnTo>
                  <a:pt x="6491680" y="0"/>
                </a:lnTo>
                <a:lnTo>
                  <a:pt x="6491680" y="1656728"/>
                </a:lnTo>
                <a:lnTo>
                  <a:pt x="0" y="16567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2305050" y="4854525"/>
            <a:ext cx="6491680" cy="1209725"/>
          </a:xfrm>
          <a:custGeom>
            <a:avLst/>
            <a:gdLst/>
            <a:ahLst/>
            <a:cxnLst/>
            <a:rect l="l" t="t" r="r" b="b"/>
            <a:pathLst>
              <a:path w="6491680" h="1149565">
                <a:moveTo>
                  <a:pt x="0" y="0"/>
                </a:moveTo>
                <a:lnTo>
                  <a:pt x="6491680" y="0"/>
                </a:lnTo>
                <a:lnTo>
                  <a:pt x="6491680" y="1149565"/>
                </a:lnTo>
                <a:lnTo>
                  <a:pt x="0" y="114956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2261342" y="672081"/>
            <a:ext cx="6579097" cy="414704"/>
            <a:chOff x="0" y="0"/>
            <a:chExt cx="2357800" cy="148621"/>
          </a:xfrm>
        </p:grpSpPr>
        <p:sp>
          <p:nvSpPr>
            <p:cNvPr id="6" name="Freeform 6"/>
            <p:cNvSpPr/>
            <p:nvPr/>
          </p:nvSpPr>
          <p:spPr>
            <a:xfrm>
              <a:off x="0" y="0"/>
              <a:ext cx="2357800" cy="148621"/>
            </a:xfrm>
            <a:custGeom>
              <a:avLst/>
              <a:gdLst/>
              <a:ahLst/>
              <a:cxnLst/>
              <a:rect l="l" t="t" r="r" b="b"/>
              <a:pathLst>
                <a:path w="2357800" h="148621">
                  <a:moveTo>
                    <a:pt x="74310" y="0"/>
                  </a:moveTo>
                  <a:lnTo>
                    <a:pt x="2283490" y="0"/>
                  </a:lnTo>
                  <a:cubicBezTo>
                    <a:pt x="2303198" y="0"/>
                    <a:pt x="2322099" y="7829"/>
                    <a:pt x="2336035" y="21765"/>
                  </a:cubicBezTo>
                  <a:cubicBezTo>
                    <a:pt x="2349971" y="35701"/>
                    <a:pt x="2357800" y="54602"/>
                    <a:pt x="2357800" y="74310"/>
                  </a:cubicBezTo>
                  <a:lnTo>
                    <a:pt x="2357800" y="74310"/>
                  </a:lnTo>
                  <a:cubicBezTo>
                    <a:pt x="2357800" y="94019"/>
                    <a:pt x="2349971" y="112920"/>
                    <a:pt x="2336035" y="126856"/>
                  </a:cubicBezTo>
                  <a:cubicBezTo>
                    <a:pt x="2322099" y="140791"/>
                    <a:pt x="2303198" y="148621"/>
                    <a:pt x="2283490"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txBody>
            <a:bodyPr/>
            <a:lstStyle/>
            <a:p>
              <a:endParaRPr lang="en-US"/>
            </a:p>
          </p:txBody>
        </p:sp>
        <p:sp>
          <p:nvSpPr>
            <p:cNvPr id="7" name="TextBox 7"/>
            <p:cNvSpPr txBox="1"/>
            <p:nvPr/>
          </p:nvSpPr>
          <p:spPr>
            <a:xfrm>
              <a:off x="0" y="-19050"/>
              <a:ext cx="2357800" cy="167671"/>
            </a:xfrm>
            <a:prstGeom prst="rect">
              <a:avLst/>
            </a:prstGeom>
          </p:spPr>
          <p:txBody>
            <a:bodyPr lIns="50800" tIns="50800" rIns="50800" bIns="50800" rtlCol="0" anchor="ctr"/>
            <a:lstStyle/>
            <a:p>
              <a:pPr algn="ctr">
                <a:lnSpc>
                  <a:spcPts val="1399"/>
                </a:lnSpc>
              </a:pPr>
              <a:endParaRPr/>
            </a:p>
          </p:txBody>
        </p:sp>
      </p:grpSp>
      <p:sp>
        <p:nvSpPr>
          <p:cNvPr id="8" name="TextBox 8"/>
          <p:cNvSpPr txBox="1"/>
          <p:nvPr/>
        </p:nvSpPr>
        <p:spPr>
          <a:xfrm>
            <a:off x="2365372" y="854072"/>
            <a:ext cx="4019504" cy="511175"/>
          </a:xfrm>
          <a:prstGeom prst="rect">
            <a:avLst/>
          </a:prstGeom>
        </p:spPr>
        <p:txBody>
          <a:bodyPr wrap="square" lIns="0" tIns="0" rIns="0" bIns="0" rtlCol="0" anchor="t">
            <a:spAutoFit/>
          </a:bodyPr>
          <a:lstStyle/>
          <a:p>
            <a:pPr algn="l">
              <a:lnSpc>
                <a:spcPts val="2124"/>
              </a:lnSpc>
            </a:pPr>
            <a:r>
              <a:rPr lang="en-US" sz="999" dirty="0">
                <a:solidFill>
                  <a:srgbClr val="000000"/>
                </a:solidFill>
                <a:latin typeface="Open Sans"/>
                <a:ea typeface="Open Sans"/>
                <a:cs typeface="Open Sans"/>
                <a:sym typeface="Open Sans"/>
              </a:rPr>
              <a:t> </a:t>
            </a:r>
          </a:p>
          <a:p>
            <a:pPr algn="l">
              <a:lnSpc>
                <a:spcPts val="2124"/>
              </a:lnSpc>
            </a:pPr>
            <a:r>
              <a:rPr lang="en-US" sz="999" b="1" dirty="0">
                <a:solidFill>
                  <a:srgbClr val="000000"/>
                </a:solidFill>
                <a:latin typeface="Open Sans Bold"/>
                <a:ea typeface="Open Sans Bold"/>
                <a:cs typeface="Open Sans Bold"/>
                <a:sym typeface="Open Sans Bold"/>
              </a:rPr>
              <a:t>Radial riveting Models</a:t>
            </a:r>
            <a:r>
              <a:rPr lang="en-US" sz="999" dirty="0">
                <a:solidFill>
                  <a:srgbClr val="000000"/>
                </a:solidFill>
                <a:latin typeface="Open Sans"/>
                <a:ea typeface="Open Sans"/>
                <a:cs typeface="Open Sans"/>
                <a:sym typeface="Open Sans"/>
              </a:rPr>
              <a:t> </a:t>
            </a:r>
            <a:r>
              <a:rPr lang="en-US" sz="999" b="1" dirty="0">
                <a:solidFill>
                  <a:srgbClr val="000000"/>
                </a:solidFill>
                <a:latin typeface="Open Sans Bold"/>
                <a:ea typeface="Open Sans Bold"/>
                <a:cs typeface="Open Sans Bold"/>
                <a:sym typeface="Open Sans Bold"/>
              </a:rPr>
              <a:t>RN/RNE  081, 151, 181, 231, ER/ET 03, 15</a:t>
            </a:r>
          </a:p>
        </p:txBody>
      </p:sp>
      <p:sp>
        <p:nvSpPr>
          <p:cNvPr id="9" name="TextBox 9"/>
          <p:cNvSpPr txBox="1"/>
          <p:nvPr/>
        </p:nvSpPr>
        <p:spPr>
          <a:xfrm>
            <a:off x="2750049" y="1416263"/>
            <a:ext cx="598264" cy="1188263"/>
          </a:xfrm>
          <a:prstGeom prst="rect">
            <a:avLst/>
          </a:prstGeom>
        </p:spPr>
        <p:txBody>
          <a:bodyPr lIns="0" tIns="0" rIns="0" bIns="0" rtlCol="0" anchor="t">
            <a:spAutoFit/>
          </a:bodyPr>
          <a:lstStyle/>
          <a:p>
            <a:pPr algn="ctr">
              <a:lnSpc>
                <a:spcPts val="1398"/>
              </a:lnSpc>
            </a:pPr>
            <a:r>
              <a:rPr lang="en-US" sz="900" b="1">
                <a:solidFill>
                  <a:srgbClr val="000000"/>
                </a:solidFill>
                <a:latin typeface="Open Sans Bold"/>
                <a:ea typeface="Open Sans Bold"/>
                <a:cs typeface="Open Sans Bold"/>
                <a:sym typeface="Open Sans Bold"/>
              </a:rPr>
              <a:t>Radius</a:t>
            </a:r>
          </a:p>
          <a:p>
            <a:pPr algn="ctr">
              <a:lnSpc>
                <a:spcPts val="1398"/>
              </a:lnSpc>
            </a:pPr>
            <a:r>
              <a:rPr lang="en-US" sz="900" b="1">
                <a:solidFill>
                  <a:srgbClr val="000000"/>
                </a:solidFill>
                <a:latin typeface="Open Sans Bold"/>
                <a:ea typeface="Open Sans Bold"/>
                <a:cs typeface="Open Sans Bold"/>
                <a:sym typeface="Open Sans Bold"/>
              </a:rPr>
              <a:t>Rp</a:t>
            </a:r>
          </a:p>
          <a:p>
            <a:pPr algn="ctr">
              <a:lnSpc>
                <a:spcPts val="1398"/>
              </a:lnSpc>
            </a:pPr>
            <a:r>
              <a:rPr lang="en-US" sz="900">
                <a:solidFill>
                  <a:srgbClr val="000000"/>
                </a:solidFill>
                <a:latin typeface="Open Sans"/>
                <a:ea typeface="Open Sans"/>
                <a:cs typeface="Open Sans"/>
                <a:sym typeface="Open Sans"/>
              </a:rPr>
              <a:t>65</a:t>
            </a:r>
          </a:p>
          <a:p>
            <a:pPr algn="ctr">
              <a:lnSpc>
                <a:spcPts val="1398"/>
              </a:lnSpc>
            </a:pPr>
            <a:r>
              <a:rPr lang="en-US" sz="900">
                <a:solidFill>
                  <a:srgbClr val="000000"/>
                </a:solidFill>
                <a:latin typeface="Open Sans"/>
                <a:ea typeface="Open Sans"/>
                <a:cs typeface="Open Sans"/>
                <a:sym typeface="Open Sans"/>
              </a:rPr>
              <a:t>80</a:t>
            </a:r>
          </a:p>
          <a:p>
            <a:pPr algn="ctr">
              <a:lnSpc>
                <a:spcPts val="1398"/>
              </a:lnSpc>
            </a:pPr>
            <a:r>
              <a:rPr lang="en-US" sz="900">
                <a:solidFill>
                  <a:srgbClr val="000000"/>
                </a:solidFill>
                <a:latin typeface="Open Sans"/>
                <a:ea typeface="Open Sans"/>
                <a:cs typeface="Open Sans"/>
                <a:sym typeface="Open Sans"/>
              </a:rPr>
              <a:t>100</a:t>
            </a:r>
          </a:p>
          <a:p>
            <a:pPr algn="ctr">
              <a:lnSpc>
                <a:spcPts val="1398"/>
              </a:lnSpc>
            </a:pPr>
            <a:r>
              <a:rPr lang="en-US" sz="900">
                <a:solidFill>
                  <a:srgbClr val="000000"/>
                </a:solidFill>
                <a:latin typeface="Open Sans"/>
                <a:ea typeface="Open Sans"/>
                <a:cs typeface="Open Sans"/>
                <a:sym typeface="Open Sans"/>
              </a:rPr>
              <a:t>120</a:t>
            </a:r>
          </a:p>
          <a:p>
            <a:pPr algn="ctr">
              <a:lnSpc>
                <a:spcPts val="1398"/>
              </a:lnSpc>
            </a:pPr>
            <a:r>
              <a:rPr lang="en-US" sz="900">
                <a:solidFill>
                  <a:srgbClr val="000000"/>
                </a:solidFill>
                <a:latin typeface="Open Sans"/>
                <a:ea typeface="Open Sans"/>
                <a:cs typeface="Open Sans"/>
                <a:sym typeface="Open Sans"/>
              </a:rPr>
              <a:t>132</a:t>
            </a:r>
          </a:p>
        </p:txBody>
      </p:sp>
      <p:sp>
        <p:nvSpPr>
          <p:cNvPr id="10" name="TextBox 10"/>
          <p:cNvSpPr txBox="1"/>
          <p:nvPr/>
        </p:nvSpPr>
        <p:spPr>
          <a:xfrm>
            <a:off x="3817037" y="1416263"/>
            <a:ext cx="1183961" cy="1188263"/>
          </a:xfrm>
          <a:prstGeom prst="rect">
            <a:avLst/>
          </a:prstGeom>
        </p:spPr>
        <p:txBody>
          <a:bodyPr lIns="0" tIns="0" rIns="0" bIns="0" rtlCol="0" anchor="t">
            <a:spAutoFit/>
          </a:bodyPr>
          <a:lstStyle/>
          <a:p>
            <a:pPr algn="ctr">
              <a:lnSpc>
                <a:spcPts val="1398"/>
              </a:lnSpc>
            </a:pPr>
            <a:r>
              <a:rPr lang="en-US" sz="900" b="1">
                <a:solidFill>
                  <a:srgbClr val="000000"/>
                </a:solidFill>
                <a:latin typeface="Open Sans Bold"/>
                <a:ea typeface="Open Sans Bold"/>
                <a:cs typeface="Open Sans Bold"/>
                <a:sym typeface="Open Sans Bold"/>
              </a:rPr>
              <a:t>Tool-</a:t>
            </a:r>
          </a:p>
          <a:p>
            <a:pPr algn="ctr">
              <a:lnSpc>
                <a:spcPts val="1398"/>
              </a:lnSpc>
            </a:pPr>
            <a:r>
              <a:rPr lang="en-US" sz="900" b="1">
                <a:solidFill>
                  <a:srgbClr val="000000"/>
                </a:solidFill>
                <a:latin typeface="Open Sans Bold"/>
                <a:ea typeface="Open Sans Bold"/>
                <a:cs typeface="Open Sans Bold"/>
                <a:sym typeface="Open Sans Bold"/>
              </a:rPr>
              <a:t>length Ls</a:t>
            </a:r>
          </a:p>
          <a:p>
            <a:pPr algn="ctr">
              <a:lnSpc>
                <a:spcPts val="1398"/>
              </a:lnSpc>
            </a:pPr>
            <a:r>
              <a:rPr lang="en-US" sz="900">
                <a:solidFill>
                  <a:srgbClr val="000000"/>
                </a:solidFill>
                <a:latin typeface="Open Sans"/>
                <a:ea typeface="Open Sans"/>
                <a:cs typeface="Open Sans"/>
                <a:sym typeface="Open Sans"/>
              </a:rPr>
              <a:t>39</a:t>
            </a:r>
          </a:p>
          <a:p>
            <a:pPr algn="ctr">
              <a:lnSpc>
                <a:spcPts val="1398"/>
              </a:lnSpc>
            </a:pPr>
            <a:r>
              <a:rPr lang="en-US" sz="900">
                <a:solidFill>
                  <a:srgbClr val="000000"/>
                </a:solidFill>
                <a:latin typeface="Open Sans"/>
                <a:ea typeface="Open Sans"/>
                <a:cs typeface="Open Sans"/>
                <a:sym typeface="Open Sans"/>
              </a:rPr>
              <a:t>54</a:t>
            </a:r>
          </a:p>
          <a:p>
            <a:pPr algn="ctr">
              <a:lnSpc>
                <a:spcPts val="1398"/>
              </a:lnSpc>
            </a:pPr>
            <a:r>
              <a:rPr lang="en-US" sz="900">
                <a:solidFill>
                  <a:srgbClr val="000000"/>
                </a:solidFill>
                <a:latin typeface="Open Sans"/>
                <a:ea typeface="Open Sans"/>
                <a:cs typeface="Open Sans"/>
                <a:sym typeface="Open Sans"/>
              </a:rPr>
              <a:t>74</a:t>
            </a:r>
          </a:p>
          <a:p>
            <a:pPr algn="ctr">
              <a:lnSpc>
                <a:spcPts val="1398"/>
              </a:lnSpc>
            </a:pPr>
            <a:r>
              <a:rPr lang="en-US" sz="900">
                <a:solidFill>
                  <a:srgbClr val="000000"/>
                </a:solidFill>
                <a:latin typeface="Open Sans"/>
                <a:ea typeface="Open Sans"/>
                <a:cs typeface="Open Sans"/>
                <a:sym typeface="Open Sans"/>
              </a:rPr>
              <a:t>94</a:t>
            </a:r>
          </a:p>
          <a:p>
            <a:pPr algn="ctr">
              <a:lnSpc>
                <a:spcPts val="1398"/>
              </a:lnSpc>
            </a:pPr>
            <a:r>
              <a:rPr lang="en-US" sz="900">
                <a:solidFill>
                  <a:srgbClr val="000000"/>
                </a:solidFill>
                <a:latin typeface="Open Sans"/>
                <a:ea typeface="Open Sans"/>
                <a:cs typeface="Open Sans"/>
                <a:sym typeface="Open Sans"/>
              </a:rPr>
              <a:t>106</a:t>
            </a:r>
          </a:p>
        </p:txBody>
      </p:sp>
      <p:sp>
        <p:nvSpPr>
          <p:cNvPr id="11" name="TextBox 11"/>
          <p:cNvSpPr txBox="1"/>
          <p:nvPr/>
        </p:nvSpPr>
        <p:spPr>
          <a:xfrm>
            <a:off x="5006184" y="1418625"/>
            <a:ext cx="1378692" cy="1188263"/>
          </a:xfrm>
          <a:prstGeom prst="rect">
            <a:avLst/>
          </a:prstGeom>
        </p:spPr>
        <p:txBody>
          <a:bodyPr lIns="0" tIns="0" rIns="0" bIns="0" rtlCol="0" anchor="t">
            <a:spAutoFit/>
          </a:bodyPr>
          <a:lstStyle/>
          <a:p>
            <a:pPr algn="ctr">
              <a:lnSpc>
                <a:spcPts val="1398"/>
              </a:lnSpc>
            </a:pPr>
            <a:r>
              <a:rPr lang="en-US" sz="900" b="1">
                <a:solidFill>
                  <a:srgbClr val="000000"/>
                </a:solidFill>
                <a:latin typeface="Open Sans Bold"/>
                <a:ea typeface="Open Sans Bold"/>
                <a:cs typeface="Open Sans Bold"/>
                <a:sym typeface="Open Sans Bold"/>
              </a:rPr>
              <a:t>Free</a:t>
            </a:r>
          </a:p>
          <a:p>
            <a:pPr algn="ctr">
              <a:lnSpc>
                <a:spcPts val="1398"/>
              </a:lnSpc>
            </a:pPr>
            <a:r>
              <a:rPr lang="en-US" sz="900" b="1">
                <a:solidFill>
                  <a:srgbClr val="000000"/>
                </a:solidFill>
                <a:latin typeface="Open Sans Bold"/>
                <a:ea typeface="Open Sans Bold"/>
                <a:cs typeface="Open Sans Bold"/>
                <a:sym typeface="Open Sans Bold"/>
              </a:rPr>
              <a:t>height H</a:t>
            </a:r>
          </a:p>
          <a:p>
            <a:pPr algn="ctr">
              <a:lnSpc>
                <a:spcPts val="1398"/>
              </a:lnSpc>
            </a:pPr>
            <a:r>
              <a:rPr lang="en-US" sz="900">
                <a:solidFill>
                  <a:srgbClr val="000000"/>
                </a:solidFill>
                <a:latin typeface="Open Sans"/>
                <a:ea typeface="Open Sans"/>
                <a:cs typeface="Open Sans"/>
                <a:sym typeface="Open Sans"/>
              </a:rPr>
              <a:t>18</a:t>
            </a:r>
          </a:p>
          <a:p>
            <a:pPr algn="ctr">
              <a:lnSpc>
                <a:spcPts val="1398"/>
              </a:lnSpc>
            </a:pPr>
            <a:r>
              <a:rPr lang="en-US" sz="900">
                <a:solidFill>
                  <a:srgbClr val="000000"/>
                </a:solidFill>
                <a:latin typeface="Open Sans"/>
                <a:ea typeface="Open Sans"/>
                <a:cs typeface="Open Sans"/>
                <a:sym typeface="Open Sans"/>
              </a:rPr>
              <a:t>33</a:t>
            </a:r>
          </a:p>
          <a:p>
            <a:pPr algn="ctr">
              <a:lnSpc>
                <a:spcPts val="1398"/>
              </a:lnSpc>
            </a:pPr>
            <a:r>
              <a:rPr lang="en-US" sz="900">
                <a:solidFill>
                  <a:srgbClr val="000000"/>
                </a:solidFill>
                <a:latin typeface="Open Sans"/>
                <a:ea typeface="Open Sans"/>
                <a:cs typeface="Open Sans"/>
                <a:sym typeface="Open Sans"/>
              </a:rPr>
              <a:t>53</a:t>
            </a:r>
          </a:p>
          <a:p>
            <a:pPr algn="ctr">
              <a:lnSpc>
                <a:spcPts val="1398"/>
              </a:lnSpc>
            </a:pPr>
            <a:r>
              <a:rPr lang="en-US" sz="900">
                <a:solidFill>
                  <a:srgbClr val="000000"/>
                </a:solidFill>
                <a:latin typeface="Open Sans"/>
                <a:ea typeface="Open Sans"/>
                <a:cs typeface="Open Sans"/>
                <a:sym typeface="Open Sans"/>
              </a:rPr>
              <a:t>73</a:t>
            </a:r>
          </a:p>
          <a:p>
            <a:pPr algn="ctr">
              <a:lnSpc>
                <a:spcPts val="1398"/>
              </a:lnSpc>
            </a:pPr>
            <a:r>
              <a:rPr lang="en-US" sz="900">
                <a:solidFill>
                  <a:srgbClr val="000000"/>
                </a:solidFill>
                <a:latin typeface="Open Sans"/>
                <a:ea typeface="Open Sans"/>
                <a:cs typeface="Open Sans"/>
                <a:sym typeface="Open Sans"/>
              </a:rPr>
              <a:t>85</a:t>
            </a:r>
          </a:p>
        </p:txBody>
      </p:sp>
      <p:sp>
        <p:nvSpPr>
          <p:cNvPr id="12" name="TextBox 12"/>
          <p:cNvSpPr txBox="1"/>
          <p:nvPr/>
        </p:nvSpPr>
        <p:spPr>
          <a:xfrm>
            <a:off x="6656622" y="1418625"/>
            <a:ext cx="469061" cy="1188263"/>
          </a:xfrm>
          <a:prstGeom prst="rect">
            <a:avLst/>
          </a:prstGeom>
        </p:spPr>
        <p:txBody>
          <a:bodyPr lIns="0" tIns="0" rIns="0" bIns="0" rtlCol="0" anchor="t">
            <a:spAutoFit/>
          </a:bodyPr>
          <a:lstStyle/>
          <a:p>
            <a:pPr algn="ctr">
              <a:lnSpc>
                <a:spcPts val="1398"/>
              </a:lnSpc>
            </a:pPr>
            <a:r>
              <a:rPr lang="en-US" sz="900" b="1">
                <a:solidFill>
                  <a:srgbClr val="000000"/>
                </a:solidFill>
                <a:latin typeface="Open Sans Bold"/>
                <a:ea typeface="Open Sans Bold"/>
                <a:cs typeface="Open Sans Bold"/>
                <a:sym typeface="Open Sans Bold"/>
              </a:rPr>
              <a:t>Shank</a:t>
            </a:r>
          </a:p>
          <a:p>
            <a:pPr algn="ctr">
              <a:lnSpc>
                <a:spcPts val="1398"/>
              </a:lnSpc>
            </a:pPr>
            <a:r>
              <a:rPr lang="en-US" sz="900" b="1">
                <a:solidFill>
                  <a:srgbClr val="000000"/>
                </a:solidFill>
                <a:latin typeface="Open Sans Bold"/>
                <a:ea typeface="Open Sans Bold"/>
                <a:cs typeface="Open Sans Bold"/>
                <a:sym typeface="Open Sans Bold"/>
              </a:rPr>
              <a:t>Ø Ds</a:t>
            </a:r>
          </a:p>
          <a:p>
            <a:pPr algn="ctr">
              <a:lnSpc>
                <a:spcPts val="1398"/>
              </a:lnSpc>
            </a:pPr>
            <a:r>
              <a:rPr lang="en-US" sz="900">
                <a:solidFill>
                  <a:srgbClr val="000000"/>
                </a:solidFill>
                <a:latin typeface="Open Sans"/>
                <a:ea typeface="Open Sans"/>
                <a:cs typeface="Open Sans"/>
                <a:sym typeface="Open Sans"/>
              </a:rPr>
              <a:t>10</a:t>
            </a:r>
          </a:p>
          <a:p>
            <a:pPr algn="ctr">
              <a:lnSpc>
                <a:spcPts val="1398"/>
              </a:lnSpc>
            </a:pPr>
            <a:r>
              <a:rPr lang="en-US" sz="900">
                <a:solidFill>
                  <a:srgbClr val="000000"/>
                </a:solidFill>
                <a:latin typeface="Open Sans"/>
                <a:ea typeface="Open Sans"/>
                <a:cs typeface="Open Sans"/>
                <a:sym typeface="Open Sans"/>
              </a:rPr>
              <a:t>10</a:t>
            </a:r>
          </a:p>
          <a:p>
            <a:pPr algn="ctr">
              <a:lnSpc>
                <a:spcPts val="1398"/>
              </a:lnSpc>
            </a:pPr>
            <a:r>
              <a:rPr lang="en-US" sz="900">
                <a:solidFill>
                  <a:srgbClr val="000000"/>
                </a:solidFill>
                <a:latin typeface="Open Sans"/>
                <a:ea typeface="Open Sans"/>
                <a:cs typeface="Open Sans"/>
                <a:sym typeface="Open Sans"/>
              </a:rPr>
              <a:t>10</a:t>
            </a:r>
          </a:p>
          <a:p>
            <a:pPr algn="ctr">
              <a:lnSpc>
                <a:spcPts val="1398"/>
              </a:lnSpc>
            </a:pPr>
            <a:r>
              <a:rPr lang="en-US" sz="900">
                <a:solidFill>
                  <a:srgbClr val="000000"/>
                </a:solidFill>
                <a:latin typeface="Open Sans"/>
                <a:ea typeface="Open Sans"/>
                <a:cs typeface="Open Sans"/>
                <a:sym typeface="Open Sans"/>
              </a:rPr>
              <a:t>10</a:t>
            </a:r>
          </a:p>
          <a:p>
            <a:pPr algn="ctr">
              <a:lnSpc>
                <a:spcPts val="1398"/>
              </a:lnSpc>
            </a:pPr>
            <a:r>
              <a:rPr lang="en-US" sz="900">
                <a:solidFill>
                  <a:srgbClr val="000000"/>
                </a:solidFill>
                <a:latin typeface="Open Sans"/>
                <a:ea typeface="Open Sans"/>
                <a:cs typeface="Open Sans"/>
                <a:sym typeface="Open Sans"/>
              </a:rPr>
              <a:t>10</a:t>
            </a:r>
          </a:p>
        </p:txBody>
      </p:sp>
      <p:sp>
        <p:nvSpPr>
          <p:cNvPr id="13" name="TextBox 13"/>
          <p:cNvSpPr txBox="1"/>
          <p:nvPr/>
        </p:nvSpPr>
        <p:spPr>
          <a:xfrm>
            <a:off x="7614433" y="1416139"/>
            <a:ext cx="963387" cy="1188263"/>
          </a:xfrm>
          <a:prstGeom prst="rect">
            <a:avLst/>
          </a:prstGeom>
        </p:spPr>
        <p:txBody>
          <a:bodyPr lIns="0" tIns="0" rIns="0" bIns="0" rtlCol="0" anchor="t">
            <a:spAutoFit/>
          </a:bodyPr>
          <a:lstStyle/>
          <a:p>
            <a:pPr algn="ctr">
              <a:lnSpc>
                <a:spcPts val="1398"/>
              </a:lnSpc>
            </a:pPr>
            <a:r>
              <a:rPr lang="en-US" sz="900" b="1">
                <a:solidFill>
                  <a:srgbClr val="000000"/>
                </a:solidFill>
                <a:latin typeface="Open Sans Bold"/>
                <a:ea typeface="Open Sans Bold"/>
                <a:cs typeface="Open Sans Bold"/>
                <a:sym typeface="Open Sans Bold"/>
              </a:rPr>
              <a:t>Angle of</a:t>
            </a:r>
          </a:p>
          <a:p>
            <a:pPr algn="ctr">
              <a:lnSpc>
                <a:spcPts val="1398"/>
              </a:lnSpc>
            </a:pPr>
            <a:r>
              <a:rPr lang="en-US" sz="900" b="1">
                <a:solidFill>
                  <a:srgbClr val="000000"/>
                </a:solidFill>
                <a:latin typeface="Open Sans Bold"/>
                <a:ea typeface="Open Sans Bold"/>
                <a:cs typeface="Open Sans Bold"/>
                <a:sym typeface="Open Sans Bold"/>
              </a:rPr>
              <a:t> inclination α</a:t>
            </a:r>
          </a:p>
          <a:p>
            <a:pPr algn="ctr">
              <a:lnSpc>
                <a:spcPts val="1398"/>
              </a:lnSpc>
            </a:pPr>
            <a:r>
              <a:rPr lang="en-US" sz="900">
                <a:solidFill>
                  <a:srgbClr val="000000"/>
                </a:solidFill>
                <a:latin typeface="Open Sans"/>
                <a:ea typeface="Open Sans"/>
                <a:cs typeface="Open Sans"/>
                <a:sym typeface="Open Sans"/>
              </a:rPr>
              <a:t>6° 02'</a:t>
            </a:r>
          </a:p>
          <a:p>
            <a:pPr algn="ctr">
              <a:lnSpc>
                <a:spcPts val="1398"/>
              </a:lnSpc>
            </a:pPr>
            <a:r>
              <a:rPr lang="en-US" sz="900">
                <a:solidFill>
                  <a:srgbClr val="000000"/>
                </a:solidFill>
                <a:latin typeface="Open Sans"/>
                <a:ea typeface="Open Sans"/>
                <a:cs typeface="Open Sans"/>
                <a:sym typeface="Open Sans"/>
              </a:rPr>
              <a:t>4° 47'</a:t>
            </a:r>
          </a:p>
          <a:p>
            <a:pPr algn="ctr">
              <a:lnSpc>
                <a:spcPts val="1398"/>
              </a:lnSpc>
            </a:pPr>
            <a:r>
              <a:rPr lang="en-US" sz="900">
                <a:solidFill>
                  <a:srgbClr val="000000"/>
                </a:solidFill>
                <a:latin typeface="Open Sans"/>
                <a:ea typeface="Open Sans"/>
                <a:cs typeface="Open Sans"/>
                <a:sym typeface="Open Sans"/>
              </a:rPr>
              <a:t>3° 44'</a:t>
            </a:r>
          </a:p>
          <a:p>
            <a:pPr algn="ctr">
              <a:lnSpc>
                <a:spcPts val="1398"/>
              </a:lnSpc>
            </a:pPr>
            <a:r>
              <a:rPr lang="en-US" sz="900">
                <a:solidFill>
                  <a:srgbClr val="000000"/>
                </a:solidFill>
                <a:latin typeface="Open Sans"/>
                <a:ea typeface="Open Sans"/>
                <a:cs typeface="Open Sans"/>
                <a:sym typeface="Open Sans"/>
              </a:rPr>
              <a:t>3° 04'</a:t>
            </a:r>
          </a:p>
          <a:p>
            <a:pPr algn="ctr">
              <a:lnSpc>
                <a:spcPts val="1398"/>
              </a:lnSpc>
            </a:pPr>
            <a:r>
              <a:rPr lang="en-US" sz="900">
                <a:solidFill>
                  <a:srgbClr val="000000"/>
                </a:solidFill>
                <a:latin typeface="Open Sans"/>
                <a:ea typeface="Open Sans"/>
                <a:cs typeface="Open Sans"/>
                <a:sym typeface="Open Sans"/>
              </a:rPr>
              <a:t>2° 46'</a:t>
            </a:r>
          </a:p>
        </p:txBody>
      </p:sp>
      <p:sp>
        <p:nvSpPr>
          <p:cNvPr id="14" name="TextBox 14"/>
          <p:cNvSpPr txBox="1"/>
          <p:nvPr/>
        </p:nvSpPr>
        <p:spPr>
          <a:xfrm>
            <a:off x="2365372" y="2775738"/>
            <a:ext cx="4019504" cy="167738"/>
          </a:xfrm>
          <a:prstGeom prst="rect">
            <a:avLst/>
          </a:prstGeom>
        </p:spPr>
        <p:txBody>
          <a:bodyPr wrap="square" lIns="0" tIns="0" rIns="0" bIns="0" rtlCol="0" anchor="t">
            <a:spAutoFit/>
          </a:bodyPr>
          <a:lstStyle/>
          <a:p>
            <a:pPr algn="l">
              <a:lnSpc>
                <a:spcPts val="1399"/>
              </a:lnSpc>
            </a:pPr>
            <a:r>
              <a:rPr lang="en-US" sz="999" b="1" dirty="0">
                <a:solidFill>
                  <a:srgbClr val="000000"/>
                </a:solidFill>
                <a:latin typeface="Open Sans Bold"/>
                <a:ea typeface="Open Sans Bold"/>
                <a:cs typeface="Open Sans Bold"/>
                <a:sym typeface="Open Sans Bold"/>
              </a:rPr>
              <a:t>Radial riveting Models</a:t>
            </a:r>
            <a:r>
              <a:rPr lang="en-US" sz="999" dirty="0">
                <a:solidFill>
                  <a:srgbClr val="000000"/>
                </a:solidFill>
                <a:latin typeface="Open Sans"/>
                <a:ea typeface="Open Sans"/>
                <a:cs typeface="Open Sans"/>
                <a:sym typeface="Open Sans"/>
              </a:rPr>
              <a:t> </a:t>
            </a:r>
            <a:r>
              <a:rPr lang="en-US" sz="999" b="1" dirty="0">
                <a:solidFill>
                  <a:srgbClr val="000000"/>
                </a:solidFill>
                <a:latin typeface="Open Sans Bold"/>
                <a:ea typeface="Open Sans Bold"/>
                <a:cs typeface="Open Sans Bold"/>
                <a:sym typeface="Open Sans Bold"/>
              </a:rPr>
              <a:t>RN/RNE  281, 331, 381, 431, ER/ET 30, 50</a:t>
            </a:r>
          </a:p>
        </p:txBody>
      </p:sp>
      <p:sp>
        <p:nvSpPr>
          <p:cNvPr id="15" name="TextBox 15"/>
          <p:cNvSpPr txBox="1"/>
          <p:nvPr/>
        </p:nvSpPr>
        <p:spPr>
          <a:xfrm>
            <a:off x="2857327" y="2979923"/>
            <a:ext cx="490985" cy="1600695"/>
          </a:xfrm>
          <a:prstGeom prst="rect">
            <a:avLst/>
          </a:prstGeom>
        </p:spPr>
        <p:txBody>
          <a:bodyPr wrap="square" lIns="0" tIns="0" rIns="0" bIns="0" rtlCol="0" anchor="t">
            <a:spAutoFit/>
          </a:bodyPr>
          <a:lstStyle/>
          <a:p>
            <a:pPr algn="ctr">
              <a:lnSpc>
                <a:spcPts val="1400"/>
              </a:lnSpc>
            </a:pPr>
            <a:r>
              <a:rPr lang="en-US" sz="900" b="1" dirty="0">
                <a:solidFill>
                  <a:srgbClr val="000000"/>
                </a:solidFill>
                <a:latin typeface="Open Sans Bold"/>
                <a:ea typeface="Open Sans Bold"/>
                <a:cs typeface="Open Sans Bold"/>
                <a:sym typeface="Open Sans Bold"/>
              </a:rPr>
              <a:t>Radius</a:t>
            </a:r>
          </a:p>
          <a:p>
            <a:pPr algn="ctr">
              <a:lnSpc>
                <a:spcPts val="1400"/>
              </a:lnSpc>
            </a:pPr>
            <a:r>
              <a:rPr lang="en-US" sz="900" b="1" dirty="0">
                <a:solidFill>
                  <a:srgbClr val="000000"/>
                </a:solidFill>
                <a:latin typeface="Open Sans Bold"/>
                <a:ea typeface="Open Sans Bold"/>
                <a:cs typeface="Open Sans Bold"/>
                <a:sym typeface="Open Sans Bold"/>
              </a:rPr>
              <a:t>Rp</a:t>
            </a:r>
          </a:p>
          <a:p>
            <a:pPr algn="ctr">
              <a:lnSpc>
                <a:spcPts val="1400"/>
              </a:lnSpc>
            </a:pPr>
            <a:r>
              <a:rPr lang="en-US" sz="900" dirty="0">
                <a:solidFill>
                  <a:srgbClr val="000000"/>
                </a:solidFill>
                <a:latin typeface="Open Sans"/>
                <a:ea typeface="Open Sans"/>
                <a:cs typeface="Open Sans"/>
                <a:sym typeface="Open Sans"/>
              </a:rPr>
              <a:t>100</a:t>
            </a:r>
          </a:p>
          <a:p>
            <a:pPr algn="ctr">
              <a:lnSpc>
                <a:spcPts val="1400"/>
              </a:lnSpc>
            </a:pPr>
            <a:r>
              <a:rPr lang="en-US" sz="900" dirty="0">
                <a:solidFill>
                  <a:srgbClr val="000000"/>
                </a:solidFill>
                <a:latin typeface="Open Sans"/>
                <a:ea typeface="Open Sans"/>
                <a:cs typeface="Open Sans"/>
                <a:sym typeface="Open Sans"/>
              </a:rPr>
              <a:t>116</a:t>
            </a:r>
          </a:p>
          <a:p>
            <a:pPr algn="ctr">
              <a:lnSpc>
                <a:spcPts val="1400"/>
              </a:lnSpc>
            </a:pPr>
            <a:r>
              <a:rPr lang="en-US" sz="900" dirty="0">
                <a:solidFill>
                  <a:srgbClr val="000000"/>
                </a:solidFill>
                <a:latin typeface="Open Sans"/>
                <a:ea typeface="Open Sans"/>
                <a:cs typeface="Open Sans"/>
                <a:sym typeface="Open Sans"/>
              </a:rPr>
              <a:t>132</a:t>
            </a:r>
          </a:p>
          <a:p>
            <a:pPr algn="ctr">
              <a:lnSpc>
                <a:spcPts val="1400"/>
              </a:lnSpc>
            </a:pPr>
            <a:r>
              <a:rPr lang="en-US" sz="900" dirty="0">
                <a:solidFill>
                  <a:srgbClr val="000000"/>
                </a:solidFill>
                <a:latin typeface="Open Sans"/>
                <a:ea typeface="Open Sans"/>
                <a:cs typeface="Open Sans"/>
                <a:sym typeface="Open Sans"/>
              </a:rPr>
              <a:t>148</a:t>
            </a:r>
          </a:p>
          <a:p>
            <a:pPr algn="ctr">
              <a:lnSpc>
                <a:spcPts val="1400"/>
              </a:lnSpc>
            </a:pPr>
            <a:r>
              <a:rPr lang="en-US" sz="900" dirty="0">
                <a:solidFill>
                  <a:srgbClr val="000000"/>
                </a:solidFill>
                <a:latin typeface="Open Sans"/>
                <a:ea typeface="Open Sans"/>
                <a:cs typeface="Open Sans"/>
                <a:sym typeface="Open Sans"/>
              </a:rPr>
              <a:t>170</a:t>
            </a:r>
          </a:p>
          <a:p>
            <a:pPr algn="ctr">
              <a:lnSpc>
                <a:spcPts val="1400"/>
              </a:lnSpc>
            </a:pPr>
            <a:r>
              <a:rPr lang="en-US" sz="900" dirty="0">
                <a:solidFill>
                  <a:srgbClr val="000000"/>
                </a:solidFill>
                <a:latin typeface="Open Sans"/>
                <a:ea typeface="Open Sans"/>
                <a:cs typeface="Open Sans"/>
                <a:sym typeface="Open Sans"/>
              </a:rPr>
              <a:t>191</a:t>
            </a:r>
          </a:p>
          <a:p>
            <a:pPr algn="ctr">
              <a:lnSpc>
                <a:spcPts val="1400"/>
              </a:lnSpc>
            </a:pPr>
            <a:r>
              <a:rPr lang="en-US" sz="900" dirty="0">
                <a:solidFill>
                  <a:srgbClr val="000000"/>
                </a:solidFill>
                <a:latin typeface="Open Sans"/>
                <a:ea typeface="Open Sans"/>
                <a:cs typeface="Open Sans"/>
                <a:sym typeface="Open Sans"/>
              </a:rPr>
              <a:t>240</a:t>
            </a:r>
          </a:p>
        </p:txBody>
      </p:sp>
      <p:sp>
        <p:nvSpPr>
          <p:cNvPr id="16" name="TextBox 16"/>
          <p:cNvSpPr txBox="1"/>
          <p:nvPr/>
        </p:nvSpPr>
        <p:spPr>
          <a:xfrm>
            <a:off x="3893473" y="2979924"/>
            <a:ext cx="1107525" cy="1600695"/>
          </a:xfrm>
          <a:prstGeom prst="rect">
            <a:avLst/>
          </a:prstGeom>
        </p:spPr>
        <p:txBody>
          <a:bodyPr wrap="square" lIns="0" tIns="0" rIns="0" bIns="0" rtlCol="0" anchor="t">
            <a:spAutoFit/>
          </a:bodyPr>
          <a:lstStyle/>
          <a:p>
            <a:pPr algn="ctr">
              <a:lnSpc>
                <a:spcPts val="1400"/>
              </a:lnSpc>
            </a:pPr>
            <a:r>
              <a:rPr lang="en-US" sz="900" b="1" dirty="0">
                <a:solidFill>
                  <a:srgbClr val="000000"/>
                </a:solidFill>
                <a:latin typeface="Open Sans Bold"/>
                <a:ea typeface="Open Sans Bold"/>
                <a:cs typeface="Open Sans Bold"/>
                <a:sym typeface="Open Sans Bold"/>
              </a:rPr>
              <a:t>Tool-</a:t>
            </a:r>
          </a:p>
          <a:p>
            <a:pPr algn="ctr">
              <a:lnSpc>
                <a:spcPts val="1400"/>
              </a:lnSpc>
            </a:pPr>
            <a:r>
              <a:rPr lang="en-US" sz="900" b="1" dirty="0">
                <a:solidFill>
                  <a:srgbClr val="000000"/>
                </a:solidFill>
                <a:latin typeface="Open Sans Bold"/>
                <a:ea typeface="Open Sans Bold"/>
                <a:cs typeface="Open Sans Bold"/>
                <a:sym typeface="Open Sans Bold"/>
              </a:rPr>
              <a:t>length Ls</a:t>
            </a:r>
          </a:p>
          <a:p>
            <a:pPr algn="ctr">
              <a:lnSpc>
                <a:spcPts val="1400"/>
              </a:lnSpc>
            </a:pPr>
            <a:r>
              <a:rPr lang="en-US" sz="900" dirty="0">
                <a:solidFill>
                  <a:srgbClr val="000000"/>
                </a:solidFill>
                <a:latin typeface="Open Sans"/>
                <a:ea typeface="Open Sans"/>
                <a:cs typeface="Open Sans"/>
                <a:sym typeface="Open Sans"/>
              </a:rPr>
              <a:t>68</a:t>
            </a:r>
          </a:p>
          <a:p>
            <a:pPr algn="ctr">
              <a:lnSpc>
                <a:spcPts val="1400"/>
              </a:lnSpc>
            </a:pPr>
            <a:r>
              <a:rPr lang="en-US" sz="900" dirty="0">
                <a:solidFill>
                  <a:srgbClr val="000000"/>
                </a:solidFill>
                <a:latin typeface="Open Sans"/>
                <a:ea typeface="Open Sans"/>
                <a:cs typeface="Open Sans"/>
                <a:sym typeface="Open Sans"/>
              </a:rPr>
              <a:t>84</a:t>
            </a:r>
          </a:p>
          <a:p>
            <a:pPr algn="ctr">
              <a:lnSpc>
                <a:spcPts val="1400"/>
              </a:lnSpc>
            </a:pPr>
            <a:r>
              <a:rPr lang="en-US" sz="900" dirty="0">
                <a:solidFill>
                  <a:srgbClr val="000000"/>
                </a:solidFill>
                <a:latin typeface="Open Sans"/>
                <a:ea typeface="Open Sans"/>
                <a:cs typeface="Open Sans"/>
                <a:sym typeface="Open Sans"/>
              </a:rPr>
              <a:t>100</a:t>
            </a:r>
          </a:p>
          <a:p>
            <a:pPr algn="ctr">
              <a:lnSpc>
                <a:spcPts val="1400"/>
              </a:lnSpc>
            </a:pPr>
            <a:r>
              <a:rPr lang="en-US" sz="900" dirty="0">
                <a:solidFill>
                  <a:srgbClr val="000000"/>
                </a:solidFill>
                <a:latin typeface="Open Sans"/>
                <a:ea typeface="Open Sans"/>
                <a:cs typeface="Open Sans"/>
                <a:sym typeface="Open Sans"/>
              </a:rPr>
              <a:t>116</a:t>
            </a:r>
          </a:p>
          <a:p>
            <a:pPr algn="ctr">
              <a:lnSpc>
                <a:spcPts val="1400"/>
              </a:lnSpc>
            </a:pPr>
            <a:r>
              <a:rPr lang="en-US" sz="900" dirty="0">
                <a:solidFill>
                  <a:srgbClr val="000000"/>
                </a:solidFill>
                <a:latin typeface="Open Sans"/>
                <a:ea typeface="Open Sans"/>
                <a:cs typeface="Open Sans"/>
                <a:sym typeface="Open Sans"/>
              </a:rPr>
              <a:t>138</a:t>
            </a:r>
          </a:p>
          <a:p>
            <a:pPr algn="ctr">
              <a:lnSpc>
                <a:spcPts val="1400"/>
              </a:lnSpc>
            </a:pPr>
            <a:r>
              <a:rPr lang="en-US" sz="900" dirty="0">
                <a:solidFill>
                  <a:srgbClr val="000000"/>
                </a:solidFill>
                <a:latin typeface="Open Sans"/>
                <a:ea typeface="Open Sans"/>
                <a:cs typeface="Open Sans"/>
                <a:sym typeface="Open Sans"/>
              </a:rPr>
              <a:t>159</a:t>
            </a:r>
          </a:p>
          <a:p>
            <a:pPr algn="ctr">
              <a:lnSpc>
                <a:spcPts val="1400"/>
              </a:lnSpc>
            </a:pPr>
            <a:r>
              <a:rPr lang="en-US" sz="900" dirty="0">
                <a:solidFill>
                  <a:srgbClr val="000000"/>
                </a:solidFill>
                <a:latin typeface="Open Sans"/>
                <a:ea typeface="Open Sans"/>
                <a:cs typeface="Open Sans"/>
                <a:sym typeface="Open Sans"/>
              </a:rPr>
              <a:t>208</a:t>
            </a:r>
          </a:p>
        </p:txBody>
      </p:sp>
      <p:sp>
        <p:nvSpPr>
          <p:cNvPr id="17" name="TextBox 17"/>
          <p:cNvSpPr txBox="1"/>
          <p:nvPr/>
        </p:nvSpPr>
        <p:spPr>
          <a:xfrm>
            <a:off x="5006184" y="2990720"/>
            <a:ext cx="1378692" cy="1600695"/>
          </a:xfrm>
          <a:prstGeom prst="rect">
            <a:avLst/>
          </a:prstGeom>
        </p:spPr>
        <p:txBody>
          <a:bodyPr wrap="square" lIns="0" tIns="0" rIns="0" bIns="0" rtlCol="0" anchor="t">
            <a:spAutoFit/>
          </a:bodyPr>
          <a:lstStyle/>
          <a:p>
            <a:pPr algn="ctr">
              <a:lnSpc>
                <a:spcPts val="1400"/>
              </a:lnSpc>
            </a:pPr>
            <a:r>
              <a:rPr lang="en-US" sz="900" b="1" dirty="0">
                <a:solidFill>
                  <a:srgbClr val="000000"/>
                </a:solidFill>
                <a:latin typeface="Open Sans Bold"/>
                <a:ea typeface="Open Sans Bold"/>
                <a:cs typeface="Open Sans Bold"/>
                <a:sym typeface="Open Sans Bold"/>
              </a:rPr>
              <a:t>Free</a:t>
            </a:r>
          </a:p>
          <a:p>
            <a:pPr algn="ctr">
              <a:lnSpc>
                <a:spcPts val="1400"/>
              </a:lnSpc>
            </a:pPr>
            <a:r>
              <a:rPr lang="en-US" sz="900" b="1" dirty="0">
                <a:solidFill>
                  <a:srgbClr val="000000"/>
                </a:solidFill>
                <a:latin typeface="Open Sans Bold"/>
                <a:ea typeface="Open Sans Bold"/>
                <a:cs typeface="Open Sans Bold"/>
                <a:sym typeface="Open Sans Bold"/>
              </a:rPr>
              <a:t>height H</a:t>
            </a:r>
          </a:p>
          <a:p>
            <a:pPr algn="ctr">
              <a:lnSpc>
                <a:spcPts val="1400"/>
              </a:lnSpc>
            </a:pPr>
            <a:r>
              <a:rPr lang="en-US" sz="900" dirty="0">
                <a:solidFill>
                  <a:srgbClr val="000000"/>
                </a:solidFill>
                <a:latin typeface="Open Sans"/>
                <a:ea typeface="Open Sans"/>
                <a:cs typeface="Open Sans"/>
                <a:sym typeface="Open Sans"/>
              </a:rPr>
              <a:t>28</a:t>
            </a:r>
          </a:p>
          <a:p>
            <a:pPr algn="ctr">
              <a:lnSpc>
                <a:spcPts val="1400"/>
              </a:lnSpc>
            </a:pPr>
            <a:r>
              <a:rPr lang="en-US" sz="900" dirty="0">
                <a:solidFill>
                  <a:srgbClr val="000000"/>
                </a:solidFill>
                <a:latin typeface="Open Sans"/>
                <a:ea typeface="Open Sans"/>
                <a:cs typeface="Open Sans"/>
                <a:sym typeface="Open Sans"/>
              </a:rPr>
              <a:t>44</a:t>
            </a:r>
          </a:p>
          <a:p>
            <a:pPr algn="ctr">
              <a:lnSpc>
                <a:spcPts val="1400"/>
              </a:lnSpc>
            </a:pPr>
            <a:r>
              <a:rPr lang="en-US" sz="900" dirty="0">
                <a:solidFill>
                  <a:srgbClr val="000000"/>
                </a:solidFill>
                <a:latin typeface="Open Sans"/>
                <a:ea typeface="Open Sans"/>
                <a:cs typeface="Open Sans"/>
                <a:sym typeface="Open Sans"/>
              </a:rPr>
              <a:t>60</a:t>
            </a:r>
          </a:p>
          <a:p>
            <a:pPr algn="ctr">
              <a:lnSpc>
                <a:spcPts val="1400"/>
              </a:lnSpc>
            </a:pPr>
            <a:r>
              <a:rPr lang="en-US" sz="900" dirty="0">
                <a:solidFill>
                  <a:srgbClr val="000000"/>
                </a:solidFill>
                <a:latin typeface="Open Sans"/>
                <a:ea typeface="Open Sans"/>
                <a:cs typeface="Open Sans"/>
                <a:sym typeface="Open Sans"/>
              </a:rPr>
              <a:t>76</a:t>
            </a:r>
          </a:p>
          <a:p>
            <a:pPr algn="ctr">
              <a:lnSpc>
                <a:spcPts val="1400"/>
              </a:lnSpc>
            </a:pPr>
            <a:r>
              <a:rPr lang="en-US" sz="900" dirty="0">
                <a:solidFill>
                  <a:srgbClr val="000000"/>
                </a:solidFill>
                <a:latin typeface="Open Sans"/>
                <a:ea typeface="Open Sans"/>
                <a:cs typeface="Open Sans"/>
                <a:sym typeface="Open Sans"/>
              </a:rPr>
              <a:t>98</a:t>
            </a:r>
          </a:p>
          <a:p>
            <a:pPr algn="ctr">
              <a:lnSpc>
                <a:spcPts val="1400"/>
              </a:lnSpc>
            </a:pPr>
            <a:r>
              <a:rPr lang="en-US" sz="900" dirty="0">
                <a:solidFill>
                  <a:srgbClr val="000000"/>
                </a:solidFill>
                <a:latin typeface="Open Sans"/>
                <a:ea typeface="Open Sans"/>
                <a:cs typeface="Open Sans"/>
                <a:sym typeface="Open Sans"/>
              </a:rPr>
              <a:t>119</a:t>
            </a:r>
          </a:p>
          <a:p>
            <a:pPr algn="ctr">
              <a:lnSpc>
                <a:spcPts val="1400"/>
              </a:lnSpc>
            </a:pPr>
            <a:r>
              <a:rPr lang="en-US" sz="900" dirty="0">
                <a:solidFill>
                  <a:srgbClr val="000000"/>
                </a:solidFill>
                <a:latin typeface="Open Sans"/>
                <a:ea typeface="Open Sans"/>
                <a:cs typeface="Open Sans"/>
                <a:sym typeface="Open Sans"/>
              </a:rPr>
              <a:t>168</a:t>
            </a:r>
          </a:p>
        </p:txBody>
      </p:sp>
      <p:sp>
        <p:nvSpPr>
          <p:cNvPr id="18" name="TextBox 18"/>
          <p:cNvSpPr txBox="1"/>
          <p:nvPr/>
        </p:nvSpPr>
        <p:spPr>
          <a:xfrm>
            <a:off x="6384876" y="2979923"/>
            <a:ext cx="1107525" cy="1540459"/>
          </a:xfrm>
          <a:prstGeom prst="rect">
            <a:avLst/>
          </a:prstGeom>
        </p:spPr>
        <p:txBody>
          <a:bodyPr lIns="0" tIns="0" rIns="0" bIns="0" rtlCol="0" anchor="t">
            <a:spAutoFit/>
          </a:bodyPr>
          <a:lstStyle/>
          <a:p>
            <a:pPr algn="ctr">
              <a:lnSpc>
                <a:spcPts val="1400"/>
              </a:lnSpc>
            </a:pPr>
            <a:r>
              <a:rPr lang="en-US" sz="900" b="1" dirty="0">
                <a:solidFill>
                  <a:srgbClr val="000000"/>
                </a:solidFill>
                <a:latin typeface="Open Sans Bold"/>
                <a:ea typeface="Open Sans Bold"/>
                <a:cs typeface="Open Sans Bold"/>
                <a:sym typeface="Open Sans Bold"/>
              </a:rPr>
              <a:t>Shank</a:t>
            </a:r>
          </a:p>
          <a:p>
            <a:pPr algn="ctr">
              <a:lnSpc>
                <a:spcPts val="1400"/>
              </a:lnSpc>
            </a:pPr>
            <a:r>
              <a:rPr lang="en-US" sz="900" b="1" dirty="0">
                <a:solidFill>
                  <a:srgbClr val="000000"/>
                </a:solidFill>
                <a:latin typeface="Open Sans Bold"/>
                <a:ea typeface="Open Sans Bold"/>
                <a:cs typeface="Open Sans Bold"/>
                <a:sym typeface="Open Sans Bold"/>
              </a:rPr>
              <a:t>Ø Ds</a:t>
            </a:r>
          </a:p>
          <a:p>
            <a:pPr algn="ctr">
              <a:lnSpc>
                <a:spcPts val="1400"/>
              </a:lnSpc>
            </a:pPr>
            <a:r>
              <a:rPr lang="en-US" sz="900" dirty="0">
                <a:solidFill>
                  <a:srgbClr val="000000"/>
                </a:solidFill>
                <a:latin typeface="Open Sans"/>
                <a:ea typeface="Open Sans"/>
                <a:cs typeface="Open Sans"/>
                <a:sym typeface="Open Sans"/>
              </a:rPr>
              <a:t>20</a:t>
            </a:r>
          </a:p>
          <a:p>
            <a:pPr algn="ctr">
              <a:lnSpc>
                <a:spcPts val="1400"/>
              </a:lnSpc>
            </a:pPr>
            <a:r>
              <a:rPr lang="en-US" sz="900" dirty="0">
                <a:solidFill>
                  <a:srgbClr val="000000"/>
                </a:solidFill>
                <a:latin typeface="Open Sans"/>
                <a:ea typeface="Open Sans"/>
                <a:cs typeface="Open Sans"/>
                <a:sym typeface="Open Sans"/>
              </a:rPr>
              <a:t>20</a:t>
            </a:r>
          </a:p>
          <a:p>
            <a:pPr algn="ctr">
              <a:lnSpc>
                <a:spcPts val="1400"/>
              </a:lnSpc>
            </a:pPr>
            <a:r>
              <a:rPr lang="en-US" sz="900" dirty="0">
                <a:solidFill>
                  <a:srgbClr val="000000"/>
                </a:solidFill>
                <a:latin typeface="Open Sans"/>
                <a:ea typeface="Open Sans"/>
                <a:cs typeface="Open Sans"/>
                <a:sym typeface="Open Sans"/>
              </a:rPr>
              <a:t>20</a:t>
            </a:r>
          </a:p>
          <a:p>
            <a:pPr algn="ctr">
              <a:lnSpc>
                <a:spcPts val="1400"/>
              </a:lnSpc>
            </a:pPr>
            <a:r>
              <a:rPr lang="en-US" sz="900" dirty="0">
                <a:solidFill>
                  <a:srgbClr val="000000"/>
                </a:solidFill>
                <a:latin typeface="Open Sans"/>
                <a:ea typeface="Open Sans"/>
                <a:cs typeface="Open Sans"/>
                <a:sym typeface="Open Sans"/>
              </a:rPr>
              <a:t>20</a:t>
            </a:r>
          </a:p>
          <a:p>
            <a:pPr algn="ctr">
              <a:lnSpc>
                <a:spcPts val="1400"/>
              </a:lnSpc>
            </a:pPr>
            <a:r>
              <a:rPr lang="en-US" sz="900" dirty="0">
                <a:solidFill>
                  <a:srgbClr val="000000"/>
                </a:solidFill>
                <a:latin typeface="Open Sans"/>
                <a:ea typeface="Open Sans"/>
                <a:cs typeface="Open Sans"/>
                <a:sym typeface="Open Sans"/>
              </a:rPr>
              <a:t>20</a:t>
            </a:r>
          </a:p>
          <a:p>
            <a:pPr algn="ctr">
              <a:lnSpc>
                <a:spcPts val="1400"/>
              </a:lnSpc>
            </a:pPr>
            <a:r>
              <a:rPr lang="en-US" sz="900" dirty="0">
                <a:solidFill>
                  <a:srgbClr val="000000"/>
                </a:solidFill>
                <a:latin typeface="Open Sans"/>
                <a:ea typeface="Open Sans"/>
                <a:cs typeface="Open Sans"/>
                <a:sym typeface="Open Sans"/>
              </a:rPr>
              <a:t>20</a:t>
            </a:r>
          </a:p>
          <a:p>
            <a:pPr algn="ctr">
              <a:lnSpc>
                <a:spcPts val="1400"/>
              </a:lnSpc>
            </a:pPr>
            <a:r>
              <a:rPr lang="en-US" sz="900" dirty="0">
                <a:solidFill>
                  <a:srgbClr val="000000"/>
                </a:solidFill>
                <a:latin typeface="Open Sans"/>
                <a:ea typeface="Open Sans"/>
                <a:cs typeface="Open Sans"/>
                <a:sym typeface="Open Sans"/>
              </a:rPr>
              <a:t>20</a:t>
            </a:r>
          </a:p>
        </p:txBody>
      </p:sp>
      <p:sp>
        <p:nvSpPr>
          <p:cNvPr id="19" name="TextBox 19"/>
          <p:cNvSpPr txBox="1"/>
          <p:nvPr/>
        </p:nvSpPr>
        <p:spPr>
          <a:xfrm>
            <a:off x="7492401" y="2979918"/>
            <a:ext cx="1227860" cy="1540459"/>
          </a:xfrm>
          <a:prstGeom prst="rect">
            <a:avLst/>
          </a:prstGeom>
        </p:spPr>
        <p:txBody>
          <a:bodyPr lIns="0" tIns="0" rIns="0" bIns="0" rtlCol="0" anchor="t">
            <a:spAutoFit/>
          </a:bodyPr>
          <a:lstStyle/>
          <a:p>
            <a:pPr algn="ctr">
              <a:lnSpc>
                <a:spcPts val="1400"/>
              </a:lnSpc>
            </a:pPr>
            <a:r>
              <a:rPr lang="en-US" sz="900" b="1">
                <a:solidFill>
                  <a:srgbClr val="000000"/>
                </a:solidFill>
                <a:latin typeface="Open Sans Bold"/>
                <a:ea typeface="Open Sans Bold"/>
                <a:cs typeface="Open Sans Bold"/>
                <a:sym typeface="Open Sans Bold"/>
              </a:rPr>
              <a:t>Angle of</a:t>
            </a:r>
          </a:p>
          <a:p>
            <a:pPr algn="ctr">
              <a:lnSpc>
                <a:spcPts val="1400"/>
              </a:lnSpc>
            </a:pPr>
            <a:r>
              <a:rPr lang="en-US" sz="900" b="1">
                <a:solidFill>
                  <a:srgbClr val="000000"/>
                </a:solidFill>
                <a:latin typeface="Open Sans Bold"/>
                <a:ea typeface="Open Sans Bold"/>
                <a:cs typeface="Open Sans Bold"/>
                <a:sym typeface="Open Sans Bold"/>
              </a:rPr>
              <a:t> inclination α</a:t>
            </a:r>
          </a:p>
          <a:p>
            <a:pPr algn="ctr">
              <a:lnSpc>
                <a:spcPts val="1400"/>
              </a:lnSpc>
            </a:pPr>
            <a:r>
              <a:rPr lang="en-US" sz="900">
                <a:solidFill>
                  <a:srgbClr val="000000"/>
                </a:solidFill>
                <a:latin typeface="Open Sans"/>
                <a:ea typeface="Open Sans"/>
                <a:cs typeface="Open Sans"/>
                <a:sym typeface="Open Sans"/>
              </a:rPr>
              <a:t>5 ° 37'</a:t>
            </a:r>
          </a:p>
          <a:p>
            <a:pPr algn="ctr">
              <a:lnSpc>
                <a:spcPts val="1400"/>
              </a:lnSpc>
            </a:pPr>
            <a:r>
              <a:rPr lang="en-US" sz="900">
                <a:solidFill>
                  <a:srgbClr val="000000"/>
                </a:solidFill>
                <a:latin typeface="Open Sans"/>
                <a:ea typeface="Open Sans"/>
                <a:cs typeface="Open Sans"/>
                <a:sym typeface="Open Sans"/>
              </a:rPr>
              <a:t>4° 47'</a:t>
            </a:r>
          </a:p>
          <a:p>
            <a:pPr algn="ctr">
              <a:lnSpc>
                <a:spcPts val="1400"/>
              </a:lnSpc>
            </a:pPr>
            <a:r>
              <a:rPr lang="en-US" sz="900">
                <a:solidFill>
                  <a:srgbClr val="000000"/>
                </a:solidFill>
                <a:latin typeface="Open Sans"/>
                <a:ea typeface="Open Sans"/>
                <a:cs typeface="Open Sans"/>
                <a:sym typeface="Open Sans"/>
              </a:rPr>
              <a:t>4° 10'</a:t>
            </a:r>
          </a:p>
          <a:p>
            <a:pPr algn="ctr">
              <a:lnSpc>
                <a:spcPts val="1400"/>
              </a:lnSpc>
            </a:pPr>
            <a:r>
              <a:rPr lang="en-US" sz="900">
                <a:solidFill>
                  <a:srgbClr val="000000"/>
                </a:solidFill>
                <a:latin typeface="Open Sans"/>
                <a:ea typeface="Open Sans"/>
                <a:cs typeface="Open Sans"/>
                <a:sym typeface="Open Sans"/>
              </a:rPr>
              <a:t>3° 41'</a:t>
            </a:r>
          </a:p>
          <a:p>
            <a:pPr algn="ctr">
              <a:lnSpc>
                <a:spcPts val="1400"/>
              </a:lnSpc>
            </a:pPr>
            <a:r>
              <a:rPr lang="en-US" sz="900">
                <a:solidFill>
                  <a:srgbClr val="000000"/>
                </a:solidFill>
                <a:latin typeface="Open Sans"/>
                <a:ea typeface="Open Sans"/>
                <a:cs typeface="Open Sans"/>
                <a:sym typeface="Open Sans"/>
              </a:rPr>
              <a:t>3° 10'</a:t>
            </a:r>
          </a:p>
          <a:p>
            <a:pPr algn="ctr">
              <a:lnSpc>
                <a:spcPts val="1400"/>
              </a:lnSpc>
            </a:pPr>
            <a:r>
              <a:rPr lang="en-US" sz="900">
                <a:solidFill>
                  <a:srgbClr val="000000"/>
                </a:solidFill>
                <a:latin typeface="Open Sans"/>
                <a:ea typeface="Open Sans"/>
                <a:cs typeface="Open Sans"/>
                <a:sym typeface="Open Sans"/>
              </a:rPr>
              <a:t>2° 49'</a:t>
            </a:r>
          </a:p>
          <a:p>
            <a:pPr algn="ctr">
              <a:lnSpc>
                <a:spcPts val="1400"/>
              </a:lnSpc>
            </a:pPr>
            <a:r>
              <a:rPr lang="en-US" sz="900">
                <a:solidFill>
                  <a:srgbClr val="000000"/>
                </a:solidFill>
                <a:latin typeface="Open Sans"/>
                <a:ea typeface="Open Sans"/>
                <a:cs typeface="Open Sans"/>
                <a:sym typeface="Open Sans"/>
              </a:rPr>
              <a:t>2° 13'</a:t>
            </a:r>
          </a:p>
        </p:txBody>
      </p:sp>
      <p:sp>
        <p:nvSpPr>
          <p:cNvPr id="20" name="TextBox 20"/>
          <p:cNvSpPr txBox="1"/>
          <p:nvPr/>
        </p:nvSpPr>
        <p:spPr>
          <a:xfrm>
            <a:off x="2365372" y="4692816"/>
            <a:ext cx="2160768" cy="165100"/>
          </a:xfrm>
          <a:prstGeom prst="rect">
            <a:avLst/>
          </a:prstGeom>
        </p:spPr>
        <p:txBody>
          <a:bodyPr lIns="0" tIns="0" rIns="0" bIns="0" rtlCol="0" anchor="t">
            <a:spAutoFit/>
          </a:bodyPr>
          <a:lstStyle/>
          <a:p>
            <a:pPr algn="l">
              <a:lnSpc>
                <a:spcPts val="1399"/>
              </a:lnSpc>
            </a:pPr>
            <a:r>
              <a:rPr lang="en-US" sz="999" b="1">
                <a:solidFill>
                  <a:srgbClr val="000000"/>
                </a:solidFill>
                <a:latin typeface="Open Sans Bold"/>
                <a:ea typeface="Open Sans Bold"/>
                <a:cs typeface="Open Sans Bold"/>
                <a:sym typeface="Open Sans Bold"/>
              </a:rPr>
              <a:t>Radial riveting Model</a:t>
            </a:r>
            <a:r>
              <a:rPr lang="en-US" sz="999">
                <a:solidFill>
                  <a:srgbClr val="000000"/>
                </a:solidFill>
                <a:latin typeface="Open Sans"/>
                <a:ea typeface="Open Sans"/>
                <a:cs typeface="Open Sans"/>
                <a:sym typeface="Open Sans"/>
              </a:rPr>
              <a:t> </a:t>
            </a:r>
            <a:r>
              <a:rPr lang="en-US" sz="999" b="1">
                <a:solidFill>
                  <a:srgbClr val="000000"/>
                </a:solidFill>
                <a:latin typeface="Open Sans Bold"/>
                <a:ea typeface="Open Sans Bold"/>
                <a:cs typeface="Open Sans Bold"/>
                <a:sym typeface="Open Sans Bold"/>
              </a:rPr>
              <a:t>RN/RNE  481</a:t>
            </a:r>
          </a:p>
        </p:txBody>
      </p:sp>
      <p:sp>
        <p:nvSpPr>
          <p:cNvPr id="21" name="TextBox 21"/>
          <p:cNvSpPr txBox="1"/>
          <p:nvPr/>
        </p:nvSpPr>
        <p:spPr>
          <a:xfrm>
            <a:off x="2857327" y="4924112"/>
            <a:ext cx="490984" cy="1062086"/>
          </a:xfrm>
          <a:prstGeom prst="rect">
            <a:avLst/>
          </a:prstGeom>
        </p:spPr>
        <p:txBody>
          <a:bodyPr wrap="square" lIns="0" tIns="0" rIns="0" bIns="0" rtlCol="0" anchor="t">
            <a:spAutoFit/>
          </a:bodyPr>
          <a:lstStyle/>
          <a:p>
            <a:pPr algn="ctr">
              <a:lnSpc>
                <a:spcPts val="1396"/>
              </a:lnSpc>
            </a:pPr>
            <a:r>
              <a:rPr lang="en-US" sz="900" b="1" dirty="0">
                <a:solidFill>
                  <a:srgbClr val="000000"/>
                </a:solidFill>
                <a:latin typeface="Open Sans Bold"/>
                <a:ea typeface="Open Sans Bold"/>
                <a:cs typeface="Open Sans Bold"/>
                <a:sym typeface="Open Sans Bold"/>
              </a:rPr>
              <a:t>Radius</a:t>
            </a:r>
          </a:p>
          <a:p>
            <a:pPr algn="ctr">
              <a:lnSpc>
                <a:spcPts val="1396"/>
              </a:lnSpc>
            </a:pPr>
            <a:r>
              <a:rPr lang="en-US" sz="900" b="1" dirty="0">
                <a:solidFill>
                  <a:srgbClr val="000000"/>
                </a:solidFill>
                <a:latin typeface="Open Sans Bold"/>
                <a:ea typeface="Open Sans Bold"/>
                <a:cs typeface="Open Sans Bold"/>
                <a:sym typeface="Open Sans Bold"/>
              </a:rPr>
              <a:t>Rp</a:t>
            </a:r>
          </a:p>
          <a:p>
            <a:pPr algn="ctr">
              <a:lnSpc>
                <a:spcPts val="1396"/>
              </a:lnSpc>
            </a:pPr>
            <a:r>
              <a:rPr lang="en-US" sz="900" dirty="0">
                <a:solidFill>
                  <a:srgbClr val="000000"/>
                </a:solidFill>
                <a:latin typeface="Open Sans"/>
                <a:ea typeface="Open Sans"/>
                <a:cs typeface="Open Sans"/>
                <a:sym typeface="Open Sans"/>
              </a:rPr>
              <a:t>148</a:t>
            </a:r>
          </a:p>
          <a:p>
            <a:pPr algn="ctr">
              <a:lnSpc>
                <a:spcPts val="1396"/>
              </a:lnSpc>
            </a:pPr>
            <a:r>
              <a:rPr lang="en-US" sz="900" dirty="0">
                <a:solidFill>
                  <a:srgbClr val="000000"/>
                </a:solidFill>
                <a:latin typeface="Open Sans"/>
                <a:ea typeface="Open Sans"/>
                <a:cs typeface="Open Sans"/>
                <a:sym typeface="Open Sans"/>
              </a:rPr>
              <a:t>196</a:t>
            </a:r>
          </a:p>
          <a:p>
            <a:pPr algn="ctr">
              <a:lnSpc>
                <a:spcPts val="1396"/>
              </a:lnSpc>
            </a:pPr>
            <a:r>
              <a:rPr lang="en-US" sz="900" dirty="0">
                <a:solidFill>
                  <a:srgbClr val="000000"/>
                </a:solidFill>
                <a:latin typeface="Open Sans"/>
                <a:ea typeface="Open Sans"/>
                <a:cs typeface="Open Sans"/>
                <a:sym typeface="Open Sans"/>
              </a:rPr>
              <a:t>240</a:t>
            </a:r>
          </a:p>
          <a:p>
            <a:pPr algn="ctr">
              <a:lnSpc>
                <a:spcPts val="1396"/>
              </a:lnSpc>
            </a:pPr>
            <a:r>
              <a:rPr lang="en-US" sz="900" dirty="0">
                <a:solidFill>
                  <a:srgbClr val="000000"/>
                </a:solidFill>
                <a:latin typeface="Open Sans"/>
                <a:ea typeface="Open Sans"/>
                <a:cs typeface="Open Sans"/>
                <a:sym typeface="Open Sans"/>
              </a:rPr>
              <a:t>290</a:t>
            </a:r>
          </a:p>
        </p:txBody>
      </p:sp>
      <p:sp>
        <p:nvSpPr>
          <p:cNvPr id="22" name="TextBox 22"/>
          <p:cNvSpPr txBox="1"/>
          <p:nvPr/>
        </p:nvSpPr>
        <p:spPr>
          <a:xfrm>
            <a:off x="3817037" y="4925700"/>
            <a:ext cx="1183961" cy="1017041"/>
          </a:xfrm>
          <a:prstGeom prst="rect">
            <a:avLst/>
          </a:prstGeom>
        </p:spPr>
        <p:txBody>
          <a:bodyPr lIns="0" tIns="0" rIns="0" bIns="0" rtlCol="0" anchor="t">
            <a:spAutoFit/>
          </a:bodyPr>
          <a:lstStyle/>
          <a:p>
            <a:pPr algn="ctr">
              <a:lnSpc>
                <a:spcPts val="1396"/>
              </a:lnSpc>
            </a:pPr>
            <a:r>
              <a:rPr lang="en-US" sz="900" b="1" dirty="0">
                <a:solidFill>
                  <a:srgbClr val="000000"/>
                </a:solidFill>
                <a:latin typeface="Open Sans Bold"/>
                <a:ea typeface="Open Sans Bold"/>
                <a:cs typeface="Open Sans Bold"/>
                <a:sym typeface="Open Sans Bold"/>
              </a:rPr>
              <a:t>Tool-</a:t>
            </a:r>
          </a:p>
          <a:p>
            <a:pPr algn="ctr">
              <a:lnSpc>
                <a:spcPts val="1396"/>
              </a:lnSpc>
            </a:pPr>
            <a:r>
              <a:rPr lang="en-US" sz="900" b="1" dirty="0">
                <a:solidFill>
                  <a:srgbClr val="000000"/>
                </a:solidFill>
                <a:latin typeface="Open Sans Bold"/>
                <a:ea typeface="Open Sans Bold"/>
                <a:cs typeface="Open Sans Bold"/>
                <a:sym typeface="Open Sans Bold"/>
              </a:rPr>
              <a:t>length Ls</a:t>
            </a:r>
          </a:p>
          <a:p>
            <a:pPr algn="ctr">
              <a:lnSpc>
                <a:spcPts val="1396"/>
              </a:lnSpc>
            </a:pPr>
            <a:r>
              <a:rPr lang="en-US" sz="900" dirty="0">
                <a:solidFill>
                  <a:srgbClr val="000000"/>
                </a:solidFill>
                <a:latin typeface="Open Sans"/>
                <a:ea typeface="Open Sans"/>
                <a:cs typeface="Open Sans"/>
                <a:sym typeface="Open Sans"/>
              </a:rPr>
              <a:t>100</a:t>
            </a:r>
          </a:p>
          <a:p>
            <a:pPr algn="ctr">
              <a:lnSpc>
                <a:spcPts val="1396"/>
              </a:lnSpc>
            </a:pPr>
            <a:r>
              <a:rPr lang="en-US" sz="900" dirty="0">
                <a:solidFill>
                  <a:srgbClr val="000000"/>
                </a:solidFill>
                <a:latin typeface="Open Sans"/>
                <a:ea typeface="Open Sans"/>
                <a:cs typeface="Open Sans"/>
                <a:sym typeface="Open Sans"/>
              </a:rPr>
              <a:t>148</a:t>
            </a:r>
          </a:p>
          <a:p>
            <a:pPr algn="ctr">
              <a:lnSpc>
                <a:spcPts val="1396"/>
              </a:lnSpc>
            </a:pPr>
            <a:r>
              <a:rPr lang="en-US" sz="900" dirty="0">
                <a:solidFill>
                  <a:srgbClr val="000000"/>
                </a:solidFill>
                <a:latin typeface="Open Sans"/>
                <a:ea typeface="Open Sans"/>
                <a:cs typeface="Open Sans"/>
                <a:sym typeface="Open Sans"/>
              </a:rPr>
              <a:t>192</a:t>
            </a:r>
          </a:p>
          <a:p>
            <a:pPr algn="ctr">
              <a:lnSpc>
                <a:spcPts val="1396"/>
              </a:lnSpc>
            </a:pPr>
            <a:r>
              <a:rPr lang="en-US" sz="900" dirty="0">
                <a:solidFill>
                  <a:srgbClr val="000000"/>
                </a:solidFill>
                <a:latin typeface="Open Sans"/>
                <a:ea typeface="Open Sans"/>
                <a:cs typeface="Open Sans"/>
                <a:sym typeface="Open Sans"/>
              </a:rPr>
              <a:t>242</a:t>
            </a:r>
          </a:p>
        </p:txBody>
      </p:sp>
      <p:sp>
        <p:nvSpPr>
          <p:cNvPr id="23" name="TextBox 23"/>
          <p:cNvSpPr txBox="1"/>
          <p:nvPr/>
        </p:nvSpPr>
        <p:spPr>
          <a:xfrm>
            <a:off x="5006184" y="4920720"/>
            <a:ext cx="1378692" cy="1017041"/>
          </a:xfrm>
          <a:prstGeom prst="rect">
            <a:avLst/>
          </a:prstGeom>
        </p:spPr>
        <p:txBody>
          <a:bodyPr lIns="0" tIns="0" rIns="0" bIns="0" rtlCol="0" anchor="t">
            <a:spAutoFit/>
          </a:bodyPr>
          <a:lstStyle/>
          <a:p>
            <a:pPr algn="ctr">
              <a:lnSpc>
                <a:spcPts val="1396"/>
              </a:lnSpc>
            </a:pPr>
            <a:r>
              <a:rPr lang="en-US" sz="900" b="1" dirty="0">
                <a:solidFill>
                  <a:srgbClr val="000000"/>
                </a:solidFill>
                <a:latin typeface="Open Sans Bold"/>
                <a:ea typeface="Open Sans Bold"/>
                <a:cs typeface="Open Sans Bold"/>
                <a:sym typeface="Open Sans Bold"/>
              </a:rPr>
              <a:t>Free</a:t>
            </a:r>
          </a:p>
          <a:p>
            <a:pPr algn="ctr">
              <a:lnSpc>
                <a:spcPts val="1396"/>
              </a:lnSpc>
            </a:pPr>
            <a:r>
              <a:rPr lang="en-US" sz="900" b="1" dirty="0">
                <a:solidFill>
                  <a:srgbClr val="000000"/>
                </a:solidFill>
                <a:latin typeface="Open Sans Bold"/>
                <a:ea typeface="Open Sans Bold"/>
                <a:cs typeface="Open Sans Bold"/>
                <a:sym typeface="Open Sans Bold"/>
              </a:rPr>
              <a:t>height H</a:t>
            </a:r>
          </a:p>
          <a:p>
            <a:pPr algn="ctr">
              <a:lnSpc>
                <a:spcPts val="1396"/>
              </a:lnSpc>
            </a:pPr>
            <a:r>
              <a:rPr lang="en-US" sz="900" dirty="0">
                <a:solidFill>
                  <a:srgbClr val="000000"/>
                </a:solidFill>
                <a:latin typeface="Open Sans"/>
                <a:ea typeface="Open Sans"/>
                <a:cs typeface="Open Sans"/>
                <a:sym typeface="Open Sans"/>
              </a:rPr>
              <a:t>45</a:t>
            </a:r>
          </a:p>
          <a:p>
            <a:pPr algn="ctr">
              <a:lnSpc>
                <a:spcPts val="1396"/>
              </a:lnSpc>
            </a:pPr>
            <a:r>
              <a:rPr lang="en-US" sz="900" dirty="0">
                <a:solidFill>
                  <a:srgbClr val="000000"/>
                </a:solidFill>
                <a:latin typeface="Open Sans"/>
                <a:ea typeface="Open Sans"/>
                <a:cs typeface="Open Sans"/>
                <a:sym typeface="Open Sans"/>
              </a:rPr>
              <a:t>93</a:t>
            </a:r>
          </a:p>
          <a:p>
            <a:pPr algn="ctr">
              <a:lnSpc>
                <a:spcPts val="1396"/>
              </a:lnSpc>
            </a:pPr>
            <a:r>
              <a:rPr lang="en-US" sz="900" dirty="0">
                <a:solidFill>
                  <a:srgbClr val="000000"/>
                </a:solidFill>
                <a:latin typeface="Open Sans"/>
                <a:ea typeface="Open Sans"/>
                <a:cs typeface="Open Sans"/>
                <a:sym typeface="Open Sans"/>
              </a:rPr>
              <a:t>137</a:t>
            </a:r>
          </a:p>
          <a:p>
            <a:pPr algn="ctr">
              <a:lnSpc>
                <a:spcPts val="1396"/>
              </a:lnSpc>
            </a:pPr>
            <a:r>
              <a:rPr lang="en-US" sz="900" dirty="0">
                <a:solidFill>
                  <a:srgbClr val="000000"/>
                </a:solidFill>
                <a:latin typeface="Open Sans"/>
                <a:ea typeface="Open Sans"/>
                <a:cs typeface="Open Sans"/>
                <a:sym typeface="Open Sans"/>
              </a:rPr>
              <a:t>187</a:t>
            </a:r>
          </a:p>
        </p:txBody>
      </p:sp>
      <p:sp>
        <p:nvSpPr>
          <p:cNvPr id="24" name="TextBox 24"/>
          <p:cNvSpPr txBox="1"/>
          <p:nvPr/>
        </p:nvSpPr>
        <p:spPr>
          <a:xfrm>
            <a:off x="6385617" y="4920721"/>
            <a:ext cx="1107525" cy="1017041"/>
          </a:xfrm>
          <a:prstGeom prst="rect">
            <a:avLst/>
          </a:prstGeom>
        </p:spPr>
        <p:txBody>
          <a:bodyPr lIns="0" tIns="0" rIns="0" bIns="0" rtlCol="0" anchor="t">
            <a:spAutoFit/>
          </a:bodyPr>
          <a:lstStyle/>
          <a:p>
            <a:pPr algn="ctr">
              <a:lnSpc>
                <a:spcPts val="1396"/>
              </a:lnSpc>
            </a:pPr>
            <a:r>
              <a:rPr lang="en-US" sz="900" b="1" dirty="0">
                <a:solidFill>
                  <a:srgbClr val="000000"/>
                </a:solidFill>
                <a:latin typeface="Open Sans Bold"/>
                <a:ea typeface="Open Sans Bold"/>
                <a:cs typeface="Open Sans Bold"/>
                <a:sym typeface="Open Sans Bold"/>
              </a:rPr>
              <a:t>Shank</a:t>
            </a:r>
          </a:p>
          <a:p>
            <a:pPr algn="ctr">
              <a:lnSpc>
                <a:spcPts val="1396"/>
              </a:lnSpc>
            </a:pPr>
            <a:r>
              <a:rPr lang="en-US" sz="900" b="1" dirty="0">
                <a:solidFill>
                  <a:srgbClr val="000000"/>
                </a:solidFill>
                <a:latin typeface="Open Sans Bold"/>
                <a:ea typeface="Open Sans Bold"/>
                <a:cs typeface="Open Sans Bold"/>
                <a:sym typeface="Open Sans Bold"/>
              </a:rPr>
              <a:t>Ø Ds</a:t>
            </a:r>
          </a:p>
          <a:p>
            <a:pPr algn="ctr">
              <a:lnSpc>
                <a:spcPts val="1396"/>
              </a:lnSpc>
            </a:pPr>
            <a:r>
              <a:rPr lang="en-US" sz="900" dirty="0">
                <a:solidFill>
                  <a:srgbClr val="000000"/>
                </a:solidFill>
                <a:latin typeface="Open Sans"/>
                <a:ea typeface="Open Sans"/>
                <a:cs typeface="Open Sans"/>
                <a:sym typeface="Open Sans"/>
              </a:rPr>
              <a:t>30</a:t>
            </a:r>
          </a:p>
          <a:p>
            <a:pPr algn="ctr">
              <a:lnSpc>
                <a:spcPts val="1396"/>
              </a:lnSpc>
            </a:pPr>
            <a:r>
              <a:rPr lang="en-US" sz="900" dirty="0">
                <a:solidFill>
                  <a:srgbClr val="000000"/>
                </a:solidFill>
                <a:latin typeface="Open Sans"/>
                <a:ea typeface="Open Sans"/>
                <a:cs typeface="Open Sans"/>
                <a:sym typeface="Open Sans"/>
              </a:rPr>
              <a:t>30</a:t>
            </a:r>
          </a:p>
          <a:p>
            <a:pPr algn="ctr">
              <a:lnSpc>
                <a:spcPts val="1396"/>
              </a:lnSpc>
            </a:pPr>
            <a:r>
              <a:rPr lang="en-US" sz="900" dirty="0">
                <a:solidFill>
                  <a:srgbClr val="000000"/>
                </a:solidFill>
                <a:latin typeface="Open Sans"/>
                <a:ea typeface="Open Sans"/>
                <a:cs typeface="Open Sans"/>
                <a:sym typeface="Open Sans"/>
              </a:rPr>
              <a:t>30</a:t>
            </a:r>
          </a:p>
          <a:p>
            <a:pPr algn="ctr">
              <a:lnSpc>
                <a:spcPts val="1396"/>
              </a:lnSpc>
            </a:pPr>
            <a:r>
              <a:rPr lang="en-US" sz="900" dirty="0">
                <a:solidFill>
                  <a:srgbClr val="000000"/>
                </a:solidFill>
                <a:latin typeface="Open Sans"/>
                <a:ea typeface="Open Sans"/>
                <a:cs typeface="Open Sans"/>
                <a:sym typeface="Open Sans"/>
              </a:rPr>
              <a:t>30</a:t>
            </a:r>
          </a:p>
        </p:txBody>
      </p:sp>
      <p:sp>
        <p:nvSpPr>
          <p:cNvPr id="25" name="TextBox 25"/>
          <p:cNvSpPr txBox="1"/>
          <p:nvPr/>
        </p:nvSpPr>
        <p:spPr>
          <a:xfrm>
            <a:off x="7485208" y="4929021"/>
            <a:ext cx="1227860" cy="1017041"/>
          </a:xfrm>
          <a:prstGeom prst="rect">
            <a:avLst/>
          </a:prstGeom>
        </p:spPr>
        <p:txBody>
          <a:bodyPr lIns="0" tIns="0" rIns="0" bIns="0" rtlCol="0" anchor="t">
            <a:spAutoFit/>
          </a:bodyPr>
          <a:lstStyle/>
          <a:p>
            <a:pPr algn="ctr">
              <a:lnSpc>
                <a:spcPts val="1396"/>
              </a:lnSpc>
            </a:pPr>
            <a:r>
              <a:rPr lang="en-US" sz="900" b="1" dirty="0">
                <a:solidFill>
                  <a:srgbClr val="000000"/>
                </a:solidFill>
                <a:latin typeface="Open Sans Bold"/>
                <a:ea typeface="Open Sans Bold"/>
                <a:cs typeface="Open Sans Bold"/>
                <a:sym typeface="Open Sans Bold"/>
              </a:rPr>
              <a:t>Angle of</a:t>
            </a:r>
          </a:p>
          <a:p>
            <a:pPr algn="ctr">
              <a:lnSpc>
                <a:spcPts val="1396"/>
              </a:lnSpc>
            </a:pPr>
            <a:r>
              <a:rPr lang="en-US" sz="900" b="1" dirty="0">
                <a:solidFill>
                  <a:srgbClr val="000000"/>
                </a:solidFill>
                <a:latin typeface="Open Sans Bold"/>
                <a:ea typeface="Open Sans Bold"/>
                <a:cs typeface="Open Sans Bold"/>
                <a:sym typeface="Open Sans Bold"/>
              </a:rPr>
              <a:t> inclination α</a:t>
            </a:r>
          </a:p>
          <a:p>
            <a:pPr algn="ctr">
              <a:lnSpc>
                <a:spcPts val="1396"/>
              </a:lnSpc>
            </a:pPr>
            <a:r>
              <a:rPr lang="en-US" sz="900" dirty="0">
                <a:solidFill>
                  <a:srgbClr val="000000"/>
                </a:solidFill>
                <a:latin typeface="Open Sans"/>
                <a:ea typeface="Open Sans"/>
                <a:cs typeface="Open Sans"/>
                <a:sym typeface="Open Sans"/>
              </a:rPr>
              <a:t>6° 15'</a:t>
            </a:r>
          </a:p>
          <a:p>
            <a:pPr algn="ctr">
              <a:lnSpc>
                <a:spcPts val="1396"/>
              </a:lnSpc>
            </a:pPr>
            <a:r>
              <a:rPr lang="en-US" sz="900" dirty="0">
                <a:solidFill>
                  <a:srgbClr val="000000"/>
                </a:solidFill>
                <a:latin typeface="Open Sans"/>
                <a:ea typeface="Open Sans"/>
                <a:cs typeface="Open Sans"/>
                <a:sym typeface="Open Sans"/>
              </a:rPr>
              <a:t>4° 38'</a:t>
            </a:r>
          </a:p>
          <a:p>
            <a:pPr algn="ctr">
              <a:lnSpc>
                <a:spcPts val="1396"/>
              </a:lnSpc>
            </a:pPr>
            <a:r>
              <a:rPr lang="en-US" sz="900" dirty="0">
                <a:solidFill>
                  <a:srgbClr val="000000"/>
                </a:solidFill>
                <a:latin typeface="Open Sans"/>
                <a:ea typeface="Open Sans"/>
                <a:cs typeface="Open Sans"/>
                <a:sym typeface="Open Sans"/>
              </a:rPr>
              <a:t>3° 45'</a:t>
            </a:r>
          </a:p>
          <a:p>
            <a:pPr algn="ctr">
              <a:lnSpc>
                <a:spcPts val="1396"/>
              </a:lnSpc>
            </a:pPr>
            <a:r>
              <a:rPr lang="en-US" sz="900" dirty="0">
                <a:solidFill>
                  <a:srgbClr val="000000"/>
                </a:solidFill>
                <a:latin typeface="Open Sans"/>
                <a:ea typeface="Open Sans"/>
                <a:cs typeface="Open Sans"/>
                <a:sym typeface="Open Sans"/>
              </a:rPr>
              <a:t>3° 04'</a:t>
            </a:r>
          </a:p>
        </p:txBody>
      </p:sp>
      <p:sp>
        <p:nvSpPr>
          <p:cNvPr id="26" name="TextBox 26"/>
          <p:cNvSpPr txBox="1"/>
          <p:nvPr/>
        </p:nvSpPr>
        <p:spPr>
          <a:xfrm>
            <a:off x="2391934" y="6003958"/>
            <a:ext cx="6354890" cy="1266825"/>
          </a:xfrm>
          <a:prstGeom prst="rect">
            <a:avLst/>
          </a:prstGeom>
        </p:spPr>
        <p:txBody>
          <a:bodyPr lIns="0" tIns="0" rIns="0" bIns="0" rtlCol="0" anchor="t">
            <a:spAutoFit/>
          </a:bodyPr>
          <a:lstStyle/>
          <a:p>
            <a:pPr algn="l">
              <a:lnSpc>
                <a:spcPts val="2039"/>
              </a:lnSpc>
            </a:pPr>
            <a:r>
              <a:rPr lang="en-US" sz="1199" dirty="0">
                <a:solidFill>
                  <a:srgbClr val="000000"/>
                </a:solidFill>
                <a:latin typeface="Open Sans"/>
                <a:ea typeface="Open Sans"/>
                <a:cs typeface="Open Sans"/>
                <a:sym typeface="Open Sans"/>
              </a:rPr>
              <a:t> </a:t>
            </a:r>
            <a:r>
              <a:rPr lang="en-US" sz="1199" b="1" dirty="0">
                <a:solidFill>
                  <a:srgbClr val="000000"/>
                </a:solidFill>
                <a:latin typeface="Open Sans Bold"/>
                <a:ea typeface="Open Sans Bold"/>
                <a:cs typeface="Open Sans Bold"/>
                <a:sym typeface="Open Sans Bold"/>
              </a:rPr>
              <a:t>Please note: </a:t>
            </a:r>
            <a:r>
              <a:rPr lang="en-US" sz="1199" dirty="0">
                <a:solidFill>
                  <a:srgbClr val="000000"/>
                </a:solidFill>
                <a:latin typeface="Open Sans"/>
                <a:ea typeface="Open Sans"/>
                <a:cs typeface="Open Sans"/>
                <a:sym typeface="Open Sans"/>
              </a:rPr>
              <a:t>The riveting performances speciﬁed in the BalTec product datasheets and operating manuals always refer to the riveting form tool with the shortest length for best performance. If a longer riveting tool is needed, then in consequence the forming angle as well as the forming eﬃciency is decreasing.</a:t>
            </a:r>
          </a:p>
          <a:p>
            <a:pPr algn="l">
              <a:lnSpc>
                <a:spcPts val="2039"/>
              </a:lnSpc>
            </a:pPr>
            <a:r>
              <a:rPr lang="en-US" sz="1199" b="1" dirty="0">
                <a:solidFill>
                  <a:srgbClr val="000000"/>
                </a:solidFill>
                <a:latin typeface="Open Sans Bold"/>
                <a:ea typeface="Open Sans Bold"/>
                <a:cs typeface="Open Sans Bold"/>
                <a:sym typeface="Open Sans Bold"/>
              </a:rPr>
              <a:t>Only trials will deﬁne the right machine size.</a:t>
            </a:r>
          </a:p>
        </p:txBody>
      </p:sp>
      <p:sp>
        <p:nvSpPr>
          <p:cNvPr id="27" name="TextBox 27"/>
          <p:cNvSpPr txBox="1"/>
          <p:nvPr/>
        </p:nvSpPr>
        <p:spPr>
          <a:xfrm>
            <a:off x="2409080" y="796534"/>
            <a:ext cx="6431358" cy="221564"/>
          </a:xfrm>
          <a:prstGeom prst="rect">
            <a:avLst/>
          </a:prstGeom>
        </p:spPr>
        <p:txBody>
          <a:bodyPr lIns="0" tIns="0" rIns="0" bIns="0" rtlCol="0" anchor="t">
            <a:spAutoFit/>
          </a:bodyPr>
          <a:lstStyle/>
          <a:p>
            <a:pPr algn="l">
              <a:lnSpc>
                <a:spcPts val="1750"/>
              </a:lnSpc>
            </a:pPr>
            <a:r>
              <a:rPr lang="en-US" sz="1600" b="1">
                <a:solidFill>
                  <a:srgbClr val="000000"/>
                </a:solidFill>
                <a:latin typeface="Open Sans Ultra-Bold"/>
                <a:ea typeface="Open Sans Ultra-Bold"/>
                <a:cs typeface="Open Sans Ultra-Bold"/>
                <a:sym typeface="Open Sans Ultra-Bold"/>
              </a:rPr>
              <a:t>HIGH-QUALITY FORMING TOOLS - MANUFACTURED IN- HOUSE</a:t>
            </a:r>
          </a:p>
        </p:txBody>
      </p:sp>
      <p:sp>
        <p:nvSpPr>
          <p:cNvPr id="28" name="Freeform 28"/>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5"/>
            <a:stretch>
              <a:fillRect/>
            </a:stretch>
          </a:blipFill>
        </p:spPr>
        <p:txBody>
          <a:bodyPr/>
          <a:lstStyle/>
          <a:p>
            <a:endParaRPr lang="en-US"/>
          </a:p>
        </p:txBody>
      </p:sp>
      <p:sp>
        <p:nvSpPr>
          <p:cNvPr id="29" name="Freeform 29"/>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Freeform 2"/>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5"/>
            <a:stretch>
              <a:fillRect/>
            </a:stretch>
          </a:blipFill>
        </p:spPr>
        <p:txBody>
          <a:bodyPr/>
          <a:lstStyle/>
          <a:p>
            <a:endParaRPr lang="en-US"/>
          </a:p>
        </p:txBody>
      </p:sp>
      <p:pic>
        <p:nvPicPr>
          <p:cNvPr id="4" name="Picture 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2484277" y="2987223"/>
            <a:ext cx="5848661" cy="3289872"/>
          </a:xfrm>
          <a:prstGeom prst="rect">
            <a:avLst/>
          </a:prstGeom>
        </p:spPr>
      </p:pic>
      <p:sp>
        <p:nvSpPr>
          <p:cNvPr id="5" name="TextBox 5"/>
          <p:cNvSpPr txBox="1"/>
          <p:nvPr/>
        </p:nvSpPr>
        <p:spPr>
          <a:xfrm>
            <a:off x="1883500" y="2499003"/>
            <a:ext cx="7456776" cy="250190"/>
          </a:xfrm>
          <a:prstGeom prst="rect">
            <a:avLst/>
          </a:prstGeom>
        </p:spPr>
        <p:txBody>
          <a:bodyPr lIns="0" tIns="0" rIns="0" bIns="0" rtlCol="0" anchor="t">
            <a:spAutoFit/>
          </a:bodyPr>
          <a:lstStyle/>
          <a:p>
            <a:pPr algn="l">
              <a:lnSpc>
                <a:spcPts val="1959"/>
              </a:lnSpc>
            </a:pPr>
            <a:r>
              <a:rPr lang="en-US" sz="1399" b="1">
                <a:solidFill>
                  <a:srgbClr val="1C5C8E"/>
                </a:solidFill>
                <a:latin typeface="Roboto Bold"/>
                <a:ea typeface="Roboto Bold"/>
                <a:cs typeface="Roboto Bold"/>
                <a:sym typeface="Roboto Bold"/>
                <a:hlinkClick r:id="rId7" tooltip="https://www.youtube.com/watch?v=HxzVgpBFrP8"/>
              </a:rPr>
              <a:t>ELECTRIC ER 15 vs PNEUMATIC RN 231 | Rebitadeira ELECTRIC ER15 vs Rebitadeira pneumá</a:t>
            </a:r>
          </a:p>
        </p:txBody>
      </p:sp>
      <p:sp>
        <p:nvSpPr>
          <p:cNvPr id="6" name="TextBox 6"/>
          <p:cNvSpPr txBox="1"/>
          <p:nvPr/>
        </p:nvSpPr>
        <p:spPr>
          <a:xfrm>
            <a:off x="1883500" y="1230808"/>
            <a:ext cx="7050216" cy="802642"/>
          </a:xfrm>
          <a:prstGeom prst="rect">
            <a:avLst/>
          </a:prstGeom>
        </p:spPr>
        <p:txBody>
          <a:bodyPr lIns="0" tIns="0" rIns="0" bIns="0" rtlCol="0" anchor="t">
            <a:spAutoFit/>
          </a:bodyPr>
          <a:lstStyle/>
          <a:p>
            <a:pPr algn="l">
              <a:lnSpc>
                <a:spcPts val="3399"/>
              </a:lnSpc>
            </a:pPr>
            <a:r>
              <a:rPr lang="en-US" sz="1599" b="1">
                <a:solidFill>
                  <a:srgbClr val="000000"/>
                </a:solidFill>
                <a:latin typeface="Open Sans Bold"/>
                <a:ea typeface="Open Sans Bold"/>
                <a:cs typeface="Open Sans Bold"/>
                <a:sym typeface="Open Sans Bold"/>
              </a:rPr>
              <a:t>Eye-catching</a:t>
            </a:r>
            <a:r>
              <a:rPr lang="en-US" sz="1599">
                <a:solidFill>
                  <a:srgbClr val="000000"/>
                </a:solidFill>
                <a:latin typeface="Open Sans"/>
                <a:ea typeface="Open Sans"/>
                <a:cs typeface="Open Sans"/>
                <a:sym typeface="Open Sans"/>
              </a:rPr>
              <a:t>: The diﬀerences in speed show one of the advantages of the ELECTRIC over conventional devices.</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Freeform 2"/>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5"/>
            <a:stretch>
              <a:fillRect/>
            </a:stretch>
          </a:blipFill>
        </p:spPr>
        <p:txBody>
          <a:bodyPr/>
          <a:lstStyle/>
          <a:p>
            <a:endParaRPr lang="en-US"/>
          </a:p>
        </p:txBody>
      </p:sp>
      <p:pic>
        <p:nvPicPr>
          <p:cNvPr id="4" name="Picture 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2264293" y="2645170"/>
            <a:ext cx="5848661" cy="3289872"/>
          </a:xfrm>
          <a:prstGeom prst="rect">
            <a:avLst/>
          </a:prstGeom>
        </p:spPr>
      </p:pic>
      <p:sp>
        <p:nvSpPr>
          <p:cNvPr id="5" name="TextBox 5"/>
          <p:cNvSpPr txBox="1"/>
          <p:nvPr/>
        </p:nvSpPr>
        <p:spPr>
          <a:xfrm>
            <a:off x="1943063" y="6020767"/>
            <a:ext cx="3464719" cy="198120"/>
          </a:xfrm>
          <a:prstGeom prst="rect">
            <a:avLst/>
          </a:prstGeom>
        </p:spPr>
        <p:txBody>
          <a:bodyPr lIns="0" tIns="0" rIns="0" bIns="0" rtlCol="0" anchor="t">
            <a:spAutoFit/>
          </a:bodyPr>
          <a:lstStyle/>
          <a:p>
            <a:pPr algn="l">
              <a:lnSpc>
                <a:spcPts val="1679"/>
              </a:lnSpc>
            </a:pPr>
            <a:r>
              <a:rPr lang="en-US" sz="1199" b="1">
                <a:solidFill>
                  <a:srgbClr val="E20D18"/>
                </a:solidFill>
                <a:latin typeface="Open Sans Bold"/>
                <a:ea typeface="Open Sans Bold"/>
                <a:cs typeface="Open Sans Bold"/>
                <a:sym typeface="Open Sans Bold"/>
                <a:hlinkClick r:id="rId7" tooltip="https://baltec.com/en/applications"/>
              </a:rPr>
              <a:t>Radial riveting applications (/en/applications)</a:t>
            </a:r>
          </a:p>
        </p:txBody>
      </p:sp>
      <p:sp>
        <p:nvSpPr>
          <p:cNvPr id="6" name="TextBox 6"/>
          <p:cNvSpPr txBox="1"/>
          <p:nvPr/>
        </p:nvSpPr>
        <p:spPr>
          <a:xfrm>
            <a:off x="1943063" y="2119759"/>
            <a:ext cx="6510771" cy="250190"/>
          </a:xfrm>
          <a:prstGeom prst="rect">
            <a:avLst/>
          </a:prstGeom>
        </p:spPr>
        <p:txBody>
          <a:bodyPr lIns="0" tIns="0" rIns="0" bIns="0" rtlCol="0" anchor="t">
            <a:spAutoFit/>
          </a:bodyPr>
          <a:lstStyle/>
          <a:p>
            <a:pPr algn="l">
              <a:lnSpc>
                <a:spcPts val="1959"/>
              </a:lnSpc>
            </a:pPr>
            <a:r>
              <a:rPr lang="en-US" sz="1399" b="1">
                <a:solidFill>
                  <a:srgbClr val="1C5C8E"/>
                </a:solidFill>
                <a:latin typeface="Roboto Bold"/>
                <a:ea typeface="Roboto Bold"/>
                <a:cs typeface="Roboto Bold"/>
                <a:sym typeface="Roboto Bold"/>
                <a:hlinkClick r:id="rId8" tooltip="https://www.youtube.com/watch?v=2BNSuHAdZ9E"/>
              </a:rPr>
              <a:t>Radial riveting applications by BalTec | Aplicações com Rebitadeira Radial BalTec</a:t>
            </a:r>
          </a:p>
        </p:txBody>
      </p:sp>
      <p:sp>
        <p:nvSpPr>
          <p:cNvPr id="7" name="TextBox 7"/>
          <p:cNvSpPr txBox="1"/>
          <p:nvPr/>
        </p:nvSpPr>
        <p:spPr>
          <a:xfrm>
            <a:off x="1943063" y="1498840"/>
            <a:ext cx="7050216" cy="374017"/>
          </a:xfrm>
          <a:prstGeom prst="rect">
            <a:avLst/>
          </a:prstGeom>
        </p:spPr>
        <p:txBody>
          <a:bodyPr lIns="0" tIns="0" rIns="0" bIns="0" rtlCol="0" anchor="t">
            <a:spAutoFit/>
          </a:bodyPr>
          <a:lstStyle/>
          <a:p>
            <a:pPr algn="l">
              <a:lnSpc>
                <a:spcPts val="3399"/>
              </a:lnSpc>
            </a:pPr>
            <a:r>
              <a:rPr lang="en-US" sz="1599">
                <a:solidFill>
                  <a:srgbClr val="000000"/>
                </a:solidFill>
                <a:latin typeface="Open Sans"/>
                <a:ea typeface="Open Sans"/>
                <a:cs typeface="Open Sans"/>
                <a:sym typeface="Open Sans"/>
              </a:rPr>
              <a:t>Diversity at its best: a variety of radial riveting sequences.</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Freeform 2"/>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5"/>
            <a:stretch>
              <a:fillRect/>
            </a:stretch>
          </a:blipFill>
        </p:spPr>
        <p:txBody>
          <a:bodyPr/>
          <a:lstStyle/>
          <a:p>
            <a:endParaRPr lang="en-US"/>
          </a:p>
        </p:txBody>
      </p:sp>
      <p:pic>
        <p:nvPicPr>
          <p:cNvPr id="4" name="Picture 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2421669" y="2576551"/>
            <a:ext cx="5848661" cy="3289872"/>
          </a:xfrm>
          <a:prstGeom prst="rect">
            <a:avLst/>
          </a:prstGeom>
        </p:spPr>
      </p:pic>
      <p:sp>
        <p:nvSpPr>
          <p:cNvPr id="5" name="TextBox 5"/>
          <p:cNvSpPr txBox="1"/>
          <p:nvPr/>
        </p:nvSpPr>
        <p:spPr>
          <a:xfrm>
            <a:off x="1943062" y="6058867"/>
            <a:ext cx="4699037" cy="203197"/>
          </a:xfrm>
          <a:prstGeom prst="rect">
            <a:avLst/>
          </a:prstGeom>
        </p:spPr>
        <p:txBody>
          <a:bodyPr wrap="square" lIns="0" tIns="0" rIns="0" bIns="0" rtlCol="0" anchor="t">
            <a:spAutoFit/>
          </a:bodyPr>
          <a:lstStyle/>
          <a:p>
            <a:pPr algn="l">
              <a:lnSpc>
                <a:spcPts val="1679"/>
              </a:lnSpc>
            </a:pPr>
            <a:r>
              <a:rPr lang="en-US" sz="1199" b="1">
                <a:solidFill>
                  <a:srgbClr val="E20D18"/>
                </a:solidFill>
                <a:latin typeface="Open Sans Bold"/>
                <a:ea typeface="Open Sans Bold"/>
                <a:cs typeface="Open Sans Bold"/>
                <a:sym typeface="Open Sans Bold"/>
              </a:rPr>
              <a:t>Radial riveting vs.</a:t>
            </a:r>
            <a:r>
              <a:rPr lang="en-US" sz="1199" b="1">
                <a:solidFill>
                  <a:srgbClr val="E20D18"/>
                </a:solidFill>
                <a:latin typeface="Open Sans Bold"/>
                <a:ea typeface="Open Sans Bold"/>
                <a:cs typeface="Open Sans Bold"/>
                <a:sym typeface="Open Sans Bold"/>
                <a:hlinkClick r:id="rId7" tooltip="https://baltec.com/en/technologies/form-pressing"/>
              </a:rPr>
              <a:t> pressing (/en/technologies/form-pressing)</a:t>
            </a:r>
          </a:p>
        </p:txBody>
      </p:sp>
      <p:sp>
        <p:nvSpPr>
          <p:cNvPr id="6" name="TextBox 6"/>
          <p:cNvSpPr txBox="1"/>
          <p:nvPr/>
        </p:nvSpPr>
        <p:spPr>
          <a:xfrm>
            <a:off x="1943063" y="2114868"/>
            <a:ext cx="7425496" cy="250190"/>
          </a:xfrm>
          <a:prstGeom prst="rect">
            <a:avLst/>
          </a:prstGeom>
        </p:spPr>
        <p:txBody>
          <a:bodyPr lIns="0" tIns="0" rIns="0" bIns="0" rtlCol="0" anchor="t">
            <a:spAutoFit/>
          </a:bodyPr>
          <a:lstStyle/>
          <a:p>
            <a:pPr algn="l">
              <a:lnSpc>
                <a:spcPts val="1959"/>
              </a:lnSpc>
            </a:pPr>
            <a:r>
              <a:rPr lang="en-US" sz="1399" b="1">
                <a:solidFill>
                  <a:srgbClr val="1C5C8E"/>
                </a:solidFill>
                <a:latin typeface="Roboto Bold"/>
                <a:ea typeface="Roboto Bold"/>
                <a:cs typeface="Roboto Bold"/>
                <a:sym typeface="Roboto Bold"/>
                <a:hlinkClick r:id="rId8" tooltip="https://www.youtube.com/watch?v=G6oyJK8HKfo"/>
              </a:rPr>
              <a:t>Radial riveting vs pressing by BalTec | Comparação entre rebitagem radial versus prensagem</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4"/>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711</Words>
  <Application>Microsoft Office PowerPoint</Application>
  <PresentationFormat>Tùy chỉnh</PresentationFormat>
  <Paragraphs>147</Paragraphs>
  <Slides>6</Slides>
  <Notes>0</Notes>
  <HiddenSlides>0</HiddenSlides>
  <MMClips>3</MMClips>
  <ScaleCrop>false</ScaleCrop>
  <HeadingPairs>
    <vt:vector size="6" baseType="variant">
      <vt:variant>
        <vt:lpstr>Phông được Dùng</vt:lpstr>
      </vt:variant>
      <vt:variant>
        <vt:i4>6</vt:i4>
      </vt:variant>
      <vt:variant>
        <vt:lpstr>Chủ đề</vt:lpstr>
      </vt:variant>
      <vt:variant>
        <vt:i4>1</vt:i4>
      </vt:variant>
      <vt:variant>
        <vt:lpstr>Tiêu đề Bản chiếu</vt:lpstr>
      </vt:variant>
      <vt:variant>
        <vt:i4>6</vt:i4>
      </vt:variant>
    </vt:vector>
  </HeadingPairs>
  <TitlesOfParts>
    <vt:vector size="13" baseType="lpstr">
      <vt:lpstr>Calibri</vt:lpstr>
      <vt:lpstr>Open Sans Ultra-Bold</vt:lpstr>
      <vt:lpstr>Arial</vt:lpstr>
      <vt:lpstr>Open Sans</vt:lpstr>
      <vt:lpstr>Roboto Bold</vt:lpstr>
      <vt:lpstr>Open Sans Bold</vt:lpstr>
      <vt:lpstr>Office Theme</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Baltec radial riveting technology</dc:title>
  <cp:lastModifiedBy>Tâm Phạm Duy</cp:lastModifiedBy>
  <cp:revision>3</cp:revision>
  <dcterms:created xsi:type="dcterms:W3CDTF">2006-08-16T00:00:00Z</dcterms:created>
  <dcterms:modified xsi:type="dcterms:W3CDTF">2026-08-12T06:36:02Z</dcterms:modified>
  <dc:identifier>DAHSDStg5b0</dc:identifier>
</cp:coreProperties>
</file>