
<file path=[Content_Types].xml><?xml version="1.0" encoding="utf-8"?>
<Types xmlns="http://schemas.openxmlformats.org/package/2006/content-types">
  <Default ContentType="application/x-fontdata" Extension="fntdata"/>
  <Default ContentType="image/jpeg" Extension="jpeg"/>
  <Default ContentType="video/mp4" Extension="mp4"/>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Lst>
  <p:sldSz cx="10693400" cy="7556500"/>
  <p:notesSz cx="6858000" cy="9144000"/>
  <p:embeddedFontLst>
    <p:embeddedFont>
      <p:font typeface="Open Sans Bold" charset="1" panose="00000000000000000000"/>
      <p:regular r:id="rId9"/>
    </p:embeddedFont>
    <p:embeddedFont>
      <p:font typeface="Open Sans" charset="1" panose="00000000000000000000"/>
      <p:regular r:id="rId10"/>
    </p:embeddedFont>
    <p:embeddedFont>
      <p:font typeface="Open Sans Ultra-Bold" charset="1" panose="00000000000000000000"/>
      <p:regular r:id="rId1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VAHSEM3vNBs.mp4" Type="http://schemas.microsoft.com/office/2007/relationships/media"/><Relationship Id="rId2" Target="../media/image6.jpeg" Type="http://schemas.openxmlformats.org/officeDocument/2006/relationships/image"/><Relationship Id="rId3" Target="../media/image7.jpeg" Type="http://schemas.openxmlformats.org/officeDocument/2006/relationships/image"/><Relationship Id="rId4" Target="../media/image8.jpeg" Type="http://schemas.openxmlformats.org/officeDocument/2006/relationships/image"/><Relationship Id="rId5" Target="../media/image2.pn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9.jpeg" Type="http://schemas.openxmlformats.org/officeDocument/2006/relationships/image"/><Relationship Id="rId9" Target="../media/VAHSEM3vNBs.mp4" Type="http://schemas.openxmlformats.org/officeDocument/2006/relationships/video"/></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VAHSEEA2WE0.mp4" Type="http://schemas.microsoft.com/office/2007/relationships/media"/><Relationship Id="rId11" Target="../media/image12.jpeg" Type="http://schemas.openxmlformats.org/officeDocument/2006/relationships/image"/><Relationship Id="rId12" Target="../media/VAHSECG5ifI.mp4" Type="http://schemas.openxmlformats.org/officeDocument/2006/relationships/video"/><Relationship Id="rId13" Target="../media/VAHSECG5ifI.mp4" Type="http://schemas.microsoft.com/office/2007/relationships/media"/><Relationship Id="rId2" Target="../media/image2.png" Type="http://schemas.openxmlformats.org/officeDocument/2006/relationships/image"/><Relationship Id="rId3" Target="../media/image4.png" Type="http://schemas.openxmlformats.org/officeDocument/2006/relationships/image"/><Relationship Id="rId4" Target="../media/image5.svg" Type="http://schemas.openxmlformats.org/officeDocument/2006/relationships/image"/><Relationship Id="rId5" Target="../media/image10.jpeg" Type="http://schemas.openxmlformats.org/officeDocument/2006/relationships/image"/><Relationship Id="rId6" Target="../media/VAHSEAWtkUw.mp4" Type="http://schemas.openxmlformats.org/officeDocument/2006/relationships/video"/><Relationship Id="rId7" Target="../media/VAHSEAWtkUw.mp4" Type="http://schemas.microsoft.com/office/2007/relationships/media"/><Relationship Id="rId8" Target="../media/image11.jpeg" Type="http://schemas.openxmlformats.org/officeDocument/2006/relationships/image"/><Relationship Id="rId9" Target="../media/VAHSEEA2WE0.mp4" Type="http://schemas.openxmlformats.org/officeDocument/2006/relationships/video"/></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5E5E5"/>
        </a:solidFill>
      </p:bgPr>
    </p:bg>
    <p:spTree>
      <p:nvGrpSpPr>
        <p:cNvPr id="1" name=""/>
        <p:cNvGrpSpPr/>
        <p:nvPr/>
      </p:nvGrpSpPr>
      <p:grpSpPr>
        <a:xfrm>
          <a:off x="0" y="0"/>
          <a:ext cx="0" cy="0"/>
          <a:chOff x="0" y="0"/>
          <a:chExt cx="0" cy="0"/>
        </a:xfrm>
      </p:grpSpPr>
      <p:grpSp>
        <p:nvGrpSpPr>
          <p:cNvPr name="Group 2" id="2"/>
          <p:cNvGrpSpPr/>
          <p:nvPr/>
        </p:nvGrpSpPr>
        <p:grpSpPr>
          <a:xfrm rot="0">
            <a:off x="152743" y="4391035"/>
            <a:ext cx="3908280" cy="2936434"/>
            <a:chOff x="0" y="0"/>
            <a:chExt cx="3166529" cy="2379129"/>
          </a:xfrm>
        </p:grpSpPr>
        <p:sp>
          <p:nvSpPr>
            <p:cNvPr name="Freeform 3" id="3" descr="baltec roller forming unit with process control HPP-25"/>
            <p:cNvSpPr/>
            <p:nvPr/>
          </p:nvSpPr>
          <p:spPr>
            <a:xfrm flipH="false" flipV="false" rot="0">
              <a:off x="0" y="0"/>
              <a:ext cx="3166491" cy="2379091"/>
            </a:xfrm>
            <a:custGeom>
              <a:avLst/>
              <a:gdLst/>
              <a:ahLst/>
              <a:cxnLst/>
              <a:rect r="r" b="b" t="t" l="l"/>
              <a:pathLst>
                <a:path h="2379091" w="3166491">
                  <a:moveTo>
                    <a:pt x="0" y="0"/>
                  </a:moveTo>
                  <a:lnTo>
                    <a:pt x="3166491" y="0"/>
                  </a:lnTo>
                  <a:lnTo>
                    <a:pt x="3166491" y="2379091"/>
                  </a:lnTo>
                  <a:lnTo>
                    <a:pt x="0" y="2379091"/>
                  </a:lnTo>
                  <a:lnTo>
                    <a:pt x="0" y="0"/>
                  </a:lnTo>
                  <a:close/>
                </a:path>
              </a:pathLst>
            </a:custGeom>
            <a:blipFill>
              <a:blip r:embed="rId2"/>
              <a:stretch>
                <a:fillRect l="0" t="0" r="-1" b="-1"/>
              </a:stretch>
            </a:blipFill>
          </p:spPr>
        </p:sp>
      </p:grpSp>
      <p:sp>
        <p:nvSpPr>
          <p:cNvPr name="Freeform 4" id="4"/>
          <p:cNvSpPr/>
          <p:nvPr/>
        </p:nvSpPr>
        <p:spPr>
          <a:xfrm flipH="false" flipV="false" rot="0">
            <a:off x="9506406" y="187345"/>
            <a:ext cx="1032851" cy="642853"/>
          </a:xfrm>
          <a:custGeom>
            <a:avLst/>
            <a:gdLst/>
            <a:ahLst/>
            <a:cxnLst/>
            <a:rect r="r" b="b" t="t" l="l"/>
            <a:pathLst>
              <a:path h="642853" w="1032851">
                <a:moveTo>
                  <a:pt x="0" y="0"/>
                </a:moveTo>
                <a:lnTo>
                  <a:pt x="1032851" y="0"/>
                </a:lnTo>
                <a:lnTo>
                  <a:pt x="1032851" y="642853"/>
                </a:lnTo>
                <a:lnTo>
                  <a:pt x="0" y="642853"/>
                </a:lnTo>
                <a:lnTo>
                  <a:pt x="0" y="0"/>
                </a:lnTo>
                <a:close/>
              </a:path>
            </a:pathLst>
          </a:custGeom>
          <a:blipFill>
            <a:blip r:embed="rId3"/>
            <a:stretch>
              <a:fillRect l="0" t="0" r="0" b="0"/>
            </a:stretch>
          </a:blipFill>
        </p:spPr>
      </p:sp>
      <p:sp>
        <p:nvSpPr>
          <p:cNvPr name="Freeform 5" id="5"/>
          <p:cNvSpPr/>
          <p:nvPr/>
        </p:nvSpPr>
        <p:spPr>
          <a:xfrm flipH="false" flipV="false" rot="0">
            <a:off x="152743" y="152743"/>
            <a:ext cx="6045634" cy="4028742"/>
          </a:xfrm>
          <a:custGeom>
            <a:avLst/>
            <a:gdLst/>
            <a:ahLst/>
            <a:cxnLst/>
            <a:rect r="r" b="b" t="t" l="l"/>
            <a:pathLst>
              <a:path h="4028742" w="6045634">
                <a:moveTo>
                  <a:pt x="0" y="0"/>
                </a:moveTo>
                <a:lnTo>
                  <a:pt x="6045633" y="0"/>
                </a:lnTo>
                <a:lnTo>
                  <a:pt x="6045633" y="4028742"/>
                </a:lnTo>
                <a:lnTo>
                  <a:pt x="0" y="4028742"/>
                </a:lnTo>
                <a:lnTo>
                  <a:pt x="0" y="0"/>
                </a:lnTo>
                <a:close/>
              </a:path>
            </a:pathLst>
          </a:custGeom>
          <a:blipFill>
            <a:blip r:embed="rId4"/>
            <a:stretch>
              <a:fillRect l="0" t="0" r="0" b="0"/>
            </a:stretch>
          </a:blipFill>
        </p:spPr>
      </p:sp>
      <p:sp>
        <p:nvSpPr>
          <p:cNvPr name="Freeform 6" id="6"/>
          <p:cNvSpPr/>
          <p:nvPr/>
        </p:nvSpPr>
        <p:spPr>
          <a:xfrm flipH="false" flipV="false" rot="0">
            <a:off x="152743" y="345461"/>
            <a:ext cx="1575799" cy="326620"/>
          </a:xfrm>
          <a:custGeom>
            <a:avLst/>
            <a:gdLst/>
            <a:ahLst/>
            <a:cxnLst/>
            <a:rect r="r" b="b" t="t" l="l"/>
            <a:pathLst>
              <a:path h="326620" w="1575799">
                <a:moveTo>
                  <a:pt x="0" y="0"/>
                </a:moveTo>
                <a:lnTo>
                  <a:pt x="1575799" y="0"/>
                </a:lnTo>
                <a:lnTo>
                  <a:pt x="1575799" y="326620"/>
                </a:lnTo>
                <a:lnTo>
                  <a:pt x="0" y="32662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7" id="7"/>
          <p:cNvSpPr txBox="true"/>
          <p:nvPr/>
        </p:nvSpPr>
        <p:spPr>
          <a:xfrm rot="0">
            <a:off x="423243" y="1849852"/>
            <a:ext cx="2275818" cy="1161955"/>
          </a:xfrm>
          <a:prstGeom prst="rect">
            <a:avLst/>
          </a:prstGeom>
        </p:spPr>
        <p:txBody>
          <a:bodyPr anchor="t" rtlCol="false" tIns="0" lIns="0" bIns="0" rIns="0">
            <a:spAutoFit/>
          </a:bodyPr>
          <a:lstStyle/>
          <a:p>
            <a:pPr algn="l">
              <a:lnSpc>
                <a:spcPts val="2967"/>
              </a:lnSpc>
            </a:pPr>
            <a:r>
              <a:rPr lang="en-US" b="true" sz="2700">
                <a:solidFill>
                  <a:srgbClr val="FFFFFF"/>
                </a:solidFill>
                <a:latin typeface="Open Sans Bold"/>
                <a:ea typeface="Open Sans Bold"/>
                <a:cs typeface="Open Sans Bold"/>
                <a:sym typeface="Open Sans Bold"/>
              </a:rPr>
              <a:t>ROLLER FORMING </a:t>
            </a:r>
            <a:r>
              <a:rPr lang="en-US" sz="2700">
                <a:solidFill>
                  <a:srgbClr val="FFFFFF"/>
                </a:solidFill>
                <a:latin typeface="Open Sans"/>
                <a:ea typeface="Open Sans"/>
                <a:cs typeface="Open Sans"/>
                <a:sym typeface="Open Sans"/>
              </a:rPr>
              <a:t>WITH FINESSE</a:t>
            </a:r>
          </a:p>
        </p:txBody>
      </p:sp>
      <p:sp>
        <p:nvSpPr>
          <p:cNvPr name="TextBox 8" id="8"/>
          <p:cNvSpPr txBox="true"/>
          <p:nvPr/>
        </p:nvSpPr>
        <p:spPr>
          <a:xfrm rot="0">
            <a:off x="4803848" y="2615670"/>
            <a:ext cx="33652" cy="186109"/>
          </a:xfrm>
          <a:prstGeom prst="rect">
            <a:avLst/>
          </a:prstGeom>
        </p:spPr>
        <p:txBody>
          <a:bodyPr anchor="t" rtlCol="false" tIns="0" lIns="0" bIns="0" rIns="0">
            <a:spAutoFit/>
          </a:bodyPr>
          <a:lstStyle/>
          <a:p>
            <a:pPr algn="l">
              <a:lnSpc>
                <a:spcPts val="1400"/>
              </a:lnSpc>
            </a:pPr>
            <a:r>
              <a:rPr lang="en-US" sz="1000">
                <a:solidFill>
                  <a:srgbClr val="000000"/>
                </a:solidFill>
                <a:latin typeface="Open Sans"/>
                <a:ea typeface="Open Sans"/>
                <a:cs typeface="Open Sans"/>
                <a:sym typeface="Open Sans"/>
              </a:rPr>
              <a:t> </a:t>
            </a:r>
          </a:p>
        </p:txBody>
      </p:sp>
      <p:sp>
        <p:nvSpPr>
          <p:cNvPr name="TextBox 9" id="9"/>
          <p:cNvSpPr txBox="true"/>
          <p:nvPr/>
        </p:nvSpPr>
        <p:spPr>
          <a:xfrm rot="0">
            <a:off x="423243" y="3347928"/>
            <a:ext cx="2674528" cy="517525"/>
          </a:xfrm>
          <a:prstGeom prst="rect">
            <a:avLst/>
          </a:prstGeom>
        </p:spPr>
        <p:txBody>
          <a:bodyPr anchor="t" rtlCol="false" tIns="0" lIns="0" bIns="0" rIns="0">
            <a:spAutoFit/>
          </a:bodyPr>
          <a:lstStyle/>
          <a:p>
            <a:pPr algn="l">
              <a:lnSpc>
                <a:spcPts val="1400"/>
              </a:lnSpc>
            </a:pPr>
            <a:r>
              <a:rPr lang="en-US" sz="1000">
                <a:solidFill>
                  <a:srgbClr val="FFFFFF"/>
                </a:solidFill>
                <a:latin typeface="Open Sans"/>
                <a:ea typeface="Open Sans"/>
                <a:cs typeface="Open Sans"/>
                <a:sym typeface="Open Sans"/>
              </a:rPr>
              <a:t>The roller forming or burnishing technique reshapes the workpiece by means of a gentle rotational movement, inward or outward.</a:t>
            </a:r>
          </a:p>
        </p:txBody>
      </p:sp>
      <p:sp>
        <p:nvSpPr>
          <p:cNvPr name="TextBox 10" id="10"/>
          <p:cNvSpPr txBox="true"/>
          <p:nvPr/>
        </p:nvSpPr>
        <p:spPr>
          <a:xfrm rot="0">
            <a:off x="4293659" y="4360016"/>
            <a:ext cx="6155274" cy="2964180"/>
          </a:xfrm>
          <a:prstGeom prst="rect">
            <a:avLst/>
          </a:prstGeom>
        </p:spPr>
        <p:txBody>
          <a:bodyPr anchor="t" rtlCol="false" tIns="0" lIns="0" bIns="0" rIns="0">
            <a:spAutoFit/>
          </a:bodyPr>
          <a:lstStyle/>
          <a:p>
            <a:pPr algn="just">
              <a:lnSpc>
                <a:spcPts val="1800"/>
              </a:lnSpc>
            </a:pPr>
            <a:r>
              <a:rPr lang="en-US" sz="1200">
                <a:solidFill>
                  <a:srgbClr val="000000"/>
                </a:solidFill>
                <a:latin typeface="Open Sans"/>
                <a:ea typeface="Open Sans"/>
                <a:cs typeface="Open Sans"/>
                <a:sym typeface="Open Sans"/>
              </a:rPr>
              <a:t>This head in turn is driven by the machine at a controlled linear feed rate as well as the optimal rotational speed.</a:t>
            </a:r>
          </a:p>
          <a:p>
            <a:pPr algn="just">
              <a:lnSpc>
                <a:spcPts val="1800"/>
              </a:lnSpc>
            </a:pPr>
          </a:p>
          <a:p>
            <a:pPr algn="just">
              <a:lnSpc>
                <a:spcPts val="1800"/>
              </a:lnSpc>
            </a:pPr>
            <a:r>
              <a:rPr lang="en-US" sz="1200">
                <a:solidFill>
                  <a:srgbClr val="000000"/>
                </a:solidFill>
                <a:latin typeface="Open Sans"/>
                <a:ea typeface="Open Sans"/>
                <a:cs typeface="Open Sans"/>
                <a:sym typeface="Open Sans"/>
              </a:rPr>
              <a:t>Forming thin-wall parts is possible since the downward force is minimal. Collapsing or bulging of material can pretty much be eliminated through that loosing of material height. The rollers form the material into the desired shape. Creating a seal is possible as the final form is well controllable. </a:t>
            </a:r>
          </a:p>
          <a:p>
            <a:pPr algn="just">
              <a:lnSpc>
                <a:spcPts val="1800"/>
              </a:lnSpc>
            </a:pPr>
          </a:p>
          <a:p>
            <a:pPr algn="just">
              <a:lnSpc>
                <a:spcPts val="1800"/>
              </a:lnSpc>
            </a:pPr>
            <a:r>
              <a:rPr lang="en-US" sz="1200">
                <a:solidFill>
                  <a:srgbClr val="000000"/>
                </a:solidFill>
                <a:latin typeface="Open Sans"/>
                <a:ea typeface="Open Sans"/>
                <a:cs typeface="Open Sans"/>
                <a:sym typeface="Open Sans"/>
              </a:rPr>
              <a:t>Roll forming heads and profile rollers are design application-specific. For each specific application, BalTec will manufacture an individual roller head. Workpieces and their dimensions define the design and execution regarding roller head design, such as the number of rollers, rotation speed and the form roller geometry. If needed, one can incorporate a pressure pad into the roller forming head.</a:t>
            </a:r>
          </a:p>
        </p:txBody>
      </p:sp>
      <p:sp>
        <p:nvSpPr>
          <p:cNvPr name="TextBox 11" id="11"/>
          <p:cNvSpPr txBox="true"/>
          <p:nvPr/>
        </p:nvSpPr>
        <p:spPr>
          <a:xfrm rot="0">
            <a:off x="5388473" y="5692988"/>
            <a:ext cx="26918" cy="145085"/>
          </a:xfrm>
          <a:prstGeom prst="rect">
            <a:avLst/>
          </a:prstGeom>
        </p:spPr>
        <p:txBody>
          <a:bodyPr anchor="t" rtlCol="false" tIns="0" lIns="0" bIns="0" rIns="0">
            <a:spAutoFit/>
          </a:bodyPr>
          <a:lstStyle/>
          <a:p>
            <a:pPr algn="l">
              <a:lnSpc>
                <a:spcPts val="1120"/>
              </a:lnSpc>
            </a:pPr>
            <a:r>
              <a:rPr lang="en-US" sz="800">
                <a:solidFill>
                  <a:srgbClr val="000000"/>
                </a:solidFill>
                <a:latin typeface="Open Sans"/>
                <a:ea typeface="Open Sans"/>
                <a:cs typeface="Open Sans"/>
                <a:sym typeface="Open Sans"/>
              </a:rPr>
              <a:t> </a:t>
            </a:r>
          </a:p>
        </p:txBody>
      </p:sp>
      <p:sp>
        <p:nvSpPr>
          <p:cNvPr name="TextBox 12" id="12"/>
          <p:cNvSpPr txBox="true"/>
          <p:nvPr/>
        </p:nvSpPr>
        <p:spPr>
          <a:xfrm rot="0">
            <a:off x="2912174" y="4035638"/>
            <a:ext cx="64922" cy="145085"/>
          </a:xfrm>
          <a:prstGeom prst="rect">
            <a:avLst/>
          </a:prstGeom>
        </p:spPr>
        <p:txBody>
          <a:bodyPr anchor="t" rtlCol="false" tIns="0" lIns="0" bIns="0" rIns="0">
            <a:spAutoFit/>
          </a:bodyPr>
          <a:lstStyle/>
          <a:p>
            <a:pPr algn="l">
              <a:lnSpc>
                <a:spcPts val="1120"/>
              </a:lnSpc>
            </a:pPr>
            <a:r>
              <a:rPr lang="en-US" sz="800">
                <a:solidFill>
                  <a:srgbClr val="000000"/>
                </a:solidFill>
                <a:latin typeface="Open Sans"/>
                <a:ea typeface="Open Sans"/>
                <a:cs typeface="Open Sans"/>
                <a:sym typeface="Open Sans"/>
              </a:rPr>
              <a:t>/ </a:t>
            </a:r>
          </a:p>
        </p:txBody>
      </p:sp>
      <p:sp>
        <p:nvSpPr>
          <p:cNvPr name="AutoShape 13" id="13"/>
          <p:cNvSpPr/>
          <p:nvPr/>
        </p:nvSpPr>
        <p:spPr>
          <a:xfrm>
            <a:off x="423243" y="3153819"/>
            <a:ext cx="1431071" cy="0"/>
          </a:xfrm>
          <a:prstGeom prst="line">
            <a:avLst/>
          </a:prstGeom>
          <a:ln cap="flat" w="28575">
            <a:solidFill>
              <a:srgbClr val="E20D18"/>
            </a:solidFill>
            <a:prstDash val="solid"/>
            <a:headEnd type="none" len="sm" w="sm"/>
            <a:tailEnd type="none" len="sm" w="sm"/>
          </a:ln>
        </p:spPr>
      </p:sp>
      <p:grpSp>
        <p:nvGrpSpPr>
          <p:cNvPr name="Group 14" id="14"/>
          <p:cNvGrpSpPr/>
          <p:nvPr/>
        </p:nvGrpSpPr>
        <p:grpSpPr>
          <a:xfrm rot="0">
            <a:off x="6802307" y="1081499"/>
            <a:ext cx="3646626" cy="414704"/>
            <a:chOff x="0" y="0"/>
            <a:chExt cx="1306869" cy="148621"/>
          </a:xfrm>
        </p:grpSpPr>
        <p:sp>
          <p:nvSpPr>
            <p:cNvPr name="Freeform 15" id="15"/>
            <p:cNvSpPr/>
            <p:nvPr/>
          </p:nvSpPr>
          <p:spPr>
            <a:xfrm flipH="false" flipV="false" rot="0">
              <a:off x="0" y="0"/>
              <a:ext cx="1306868" cy="148621"/>
            </a:xfrm>
            <a:custGeom>
              <a:avLst/>
              <a:gdLst/>
              <a:ahLst/>
              <a:cxnLst/>
              <a:rect r="r" b="b" t="t" l="l"/>
              <a:pathLst>
                <a:path h="148621" w="1306868">
                  <a:moveTo>
                    <a:pt x="74310" y="0"/>
                  </a:moveTo>
                  <a:lnTo>
                    <a:pt x="1232558" y="0"/>
                  </a:lnTo>
                  <a:cubicBezTo>
                    <a:pt x="1252266" y="0"/>
                    <a:pt x="1271168" y="7829"/>
                    <a:pt x="1285104" y="21765"/>
                  </a:cubicBezTo>
                  <a:cubicBezTo>
                    <a:pt x="1299039" y="35701"/>
                    <a:pt x="1306868" y="54602"/>
                    <a:pt x="1306868" y="74310"/>
                  </a:cubicBezTo>
                  <a:lnTo>
                    <a:pt x="1306868" y="74310"/>
                  </a:lnTo>
                  <a:cubicBezTo>
                    <a:pt x="1306868" y="94019"/>
                    <a:pt x="1299039" y="112920"/>
                    <a:pt x="1285104" y="126856"/>
                  </a:cubicBezTo>
                  <a:cubicBezTo>
                    <a:pt x="1271168" y="140791"/>
                    <a:pt x="1252266" y="148621"/>
                    <a:pt x="1232558"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sp>
        <p:sp>
          <p:nvSpPr>
            <p:cNvPr name="TextBox 16" id="16"/>
            <p:cNvSpPr txBox="true"/>
            <p:nvPr/>
          </p:nvSpPr>
          <p:spPr>
            <a:xfrm>
              <a:off x="0" y="-19050"/>
              <a:ext cx="1306869" cy="167671"/>
            </a:xfrm>
            <a:prstGeom prst="rect">
              <a:avLst/>
            </a:prstGeom>
          </p:spPr>
          <p:txBody>
            <a:bodyPr anchor="ctr" rtlCol="false" tIns="50800" lIns="50800" bIns="50800" rIns="50800"/>
            <a:lstStyle/>
            <a:p>
              <a:pPr algn="ctr">
                <a:lnSpc>
                  <a:spcPts val="1399"/>
                </a:lnSpc>
              </a:pPr>
            </a:p>
          </p:txBody>
        </p:sp>
      </p:grpSp>
      <p:sp>
        <p:nvSpPr>
          <p:cNvPr name="TextBox 17" id="17"/>
          <p:cNvSpPr txBox="true"/>
          <p:nvPr/>
        </p:nvSpPr>
        <p:spPr>
          <a:xfrm rot="0">
            <a:off x="6891295" y="1131181"/>
            <a:ext cx="3467085" cy="280670"/>
          </a:xfrm>
          <a:prstGeom prst="rect">
            <a:avLst/>
          </a:prstGeom>
        </p:spPr>
        <p:txBody>
          <a:bodyPr anchor="t" rtlCol="false" tIns="0" lIns="0" bIns="0" rIns="0">
            <a:spAutoFit/>
          </a:bodyPr>
          <a:lstStyle/>
          <a:p>
            <a:pPr algn="ctr">
              <a:lnSpc>
                <a:spcPts val="2380"/>
              </a:lnSpc>
            </a:pPr>
            <a:r>
              <a:rPr lang="en-US" b="true" sz="1700">
                <a:solidFill>
                  <a:srgbClr val="000000"/>
                </a:solidFill>
                <a:latin typeface="Open Sans Ultra-Bold"/>
                <a:ea typeface="Open Sans Ultra-Bold"/>
                <a:cs typeface="Open Sans Ultra-Bold"/>
                <a:sym typeface="Open Sans Ultra-Bold"/>
              </a:rPr>
              <a:t>ROLLER</a:t>
            </a:r>
            <a:r>
              <a:rPr lang="en-US" b="true" sz="1700">
                <a:solidFill>
                  <a:srgbClr val="000000"/>
                </a:solidFill>
                <a:latin typeface="Open Sans Ultra-Bold"/>
                <a:ea typeface="Open Sans Ultra-Bold"/>
                <a:cs typeface="Open Sans Ultra-Bold"/>
                <a:sym typeface="Open Sans Ultra-Bold"/>
              </a:rPr>
              <a:t> FORMING</a:t>
            </a:r>
          </a:p>
        </p:txBody>
      </p:sp>
      <p:sp>
        <p:nvSpPr>
          <p:cNvPr name="TextBox 18" id="18"/>
          <p:cNvSpPr txBox="true"/>
          <p:nvPr/>
        </p:nvSpPr>
        <p:spPr>
          <a:xfrm rot="0">
            <a:off x="6981619" y="2001365"/>
            <a:ext cx="3162851" cy="916305"/>
          </a:xfrm>
          <a:prstGeom prst="rect">
            <a:avLst/>
          </a:prstGeom>
        </p:spPr>
        <p:txBody>
          <a:bodyPr anchor="t" rtlCol="false" tIns="0" lIns="0" bIns="0" rIns="0">
            <a:spAutoFit/>
          </a:bodyPr>
          <a:lstStyle/>
          <a:p>
            <a:pPr algn="just">
              <a:lnSpc>
                <a:spcPts val="2534"/>
              </a:lnSpc>
            </a:pPr>
            <a:r>
              <a:rPr lang="en-US" sz="1499">
                <a:solidFill>
                  <a:srgbClr val="000000"/>
                </a:solidFill>
                <a:latin typeface="Open Sans"/>
                <a:ea typeface="Open Sans"/>
                <a:cs typeface="Open Sans"/>
                <a:sym typeface="Open Sans"/>
              </a:rPr>
              <a:t>Th</a:t>
            </a:r>
            <a:r>
              <a:rPr lang="en-US" sz="1499">
                <a:solidFill>
                  <a:srgbClr val="000000"/>
                </a:solidFill>
                <a:latin typeface="Open Sans"/>
                <a:ea typeface="Open Sans"/>
                <a:cs typeface="Open Sans"/>
                <a:sym typeface="Open Sans"/>
              </a:rPr>
              <a:t>e forming process is achieved through the form rollers, which are mounted to the roll forming head.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5E5E5"/>
        </a:solidFill>
      </p:bgPr>
    </p:bg>
    <p:spTree>
      <p:nvGrpSpPr>
        <p:cNvPr id="1" name=""/>
        <p:cNvGrpSpPr/>
        <p:nvPr/>
      </p:nvGrpSpPr>
      <p:grpSpPr>
        <a:xfrm>
          <a:off x="0" y="0"/>
          <a:ext cx="0" cy="0"/>
          <a:chOff x="0" y="0"/>
          <a:chExt cx="0" cy="0"/>
        </a:xfrm>
      </p:grpSpPr>
      <p:grpSp>
        <p:nvGrpSpPr>
          <p:cNvPr name="Group 2" id="2"/>
          <p:cNvGrpSpPr/>
          <p:nvPr/>
        </p:nvGrpSpPr>
        <p:grpSpPr>
          <a:xfrm rot="0">
            <a:off x="940642" y="830198"/>
            <a:ext cx="1758054" cy="1530784"/>
            <a:chOff x="0" y="0"/>
            <a:chExt cx="2226729" cy="1938871"/>
          </a:xfrm>
        </p:grpSpPr>
        <p:sp>
          <p:nvSpPr>
            <p:cNvPr name="Freeform 3" id="3" descr="Baltec roller forming graphic"/>
            <p:cNvSpPr/>
            <p:nvPr/>
          </p:nvSpPr>
          <p:spPr>
            <a:xfrm flipH="false" flipV="false" rot="0">
              <a:off x="0" y="0"/>
              <a:ext cx="2226691" cy="1938909"/>
            </a:xfrm>
            <a:custGeom>
              <a:avLst/>
              <a:gdLst/>
              <a:ahLst/>
              <a:cxnLst/>
              <a:rect r="r" b="b" t="t" l="l"/>
              <a:pathLst>
                <a:path h="1938909" w="2226691">
                  <a:moveTo>
                    <a:pt x="0" y="0"/>
                  </a:moveTo>
                  <a:lnTo>
                    <a:pt x="2226691" y="0"/>
                  </a:lnTo>
                  <a:lnTo>
                    <a:pt x="2226691" y="1938909"/>
                  </a:lnTo>
                  <a:lnTo>
                    <a:pt x="0" y="1938909"/>
                  </a:lnTo>
                  <a:lnTo>
                    <a:pt x="0" y="0"/>
                  </a:lnTo>
                  <a:close/>
                </a:path>
              </a:pathLst>
            </a:custGeom>
            <a:blipFill>
              <a:blip r:embed="rId2"/>
              <a:stretch>
                <a:fillRect l="0" t="0" r="-1" b="1"/>
              </a:stretch>
            </a:blipFill>
          </p:spPr>
        </p:sp>
      </p:grpSp>
      <p:grpSp>
        <p:nvGrpSpPr>
          <p:cNvPr name="Group 4" id="4"/>
          <p:cNvGrpSpPr/>
          <p:nvPr/>
        </p:nvGrpSpPr>
        <p:grpSpPr>
          <a:xfrm rot="0">
            <a:off x="3209495" y="830198"/>
            <a:ext cx="1758054" cy="1530784"/>
            <a:chOff x="0" y="0"/>
            <a:chExt cx="2226729" cy="1938871"/>
          </a:xfrm>
        </p:grpSpPr>
        <p:sp>
          <p:nvSpPr>
            <p:cNvPr name="Freeform 5" id="5" descr="Baltec roll forming head for roll forming processes"/>
            <p:cNvSpPr/>
            <p:nvPr/>
          </p:nvSpPr>
          <p:spPr>
            <a:xfrm flipH="false" flipV="false" rot="0">
              <a:off x="0" y="0"/>
              <a:ext cx="2226691" cy="1938909"/>
            </a:xfrm>
            <a:custGeom>
              <a:avLst/>
              <a:gdLst/>
              <a:ahLst/>
              <a:cxnLst/>
              <a:rect r="r" b="b" t="t" l="l"/>
              <a:pathLst>
                <a:path h="1938909" w="2226691">
                  <a:moveTo>
                    <a:pt x="0" y="0"/>
                  </a:moveTo>
                  <a:lnTo>
                    <a:pt x="2226691" y="0"/>
                  </a:lnTo>
                  <a:lnTo>
                    <a:pt x="2226691" y="1938909"/>
                  </a:lnTo>
                  <a:lnTo>
                    <a:pt x="0" y="1938909"/>
                  </a:lnTo>
                  <a:lnTo>
                    <a:pt x="0" y="0"/>
                  </a:lnTo>
                  <a:close/>
                </a:path>
              </a:pathLst>
            </a:custGeom>
            <a:blipFill>
              <a:blip r:embed="rId3"/>
              <a:stretch>
                <a:fillRect l="0" t="0" r="-1" b="1"/>
              </a:stretch>
            </a:blipFill>
          </p:spPr>
        </p:sp>
      </p:grpSp>
      <p:grpSp>
        <p:nvGrpSpPr>
          <p:cNvPr name="Group 6" id="6"/>
          <p:cNvGrpSpPr/>
          <p:nvPr/>
        </p:nvGrpSpPr>
        <p:grpSpPr>
          <a:xfrm rot="0">
            <a:off x="5478924" y="830198"/>
            <a:ext cx="1758054" cy="1530784"/>
            <a:chOff x="0" y="0"/>
            <a:chExt cx="2226729" cy="1938871"/>
          </a:xfrm>
        </p:grpSpPr>
        <p:sp>
          <p:nvSpPr>
            <p:cNvPr name="Freeform 7" id="7" descr="Baltec graphic for roller forming units"/>
            <p:cNvSpPr/>
            <p:nvPr/>
          </p:nvSpPr>
          <p:spPr>
            <a:xfrm flipH="false" flipV="false" rot="0">
              <a:off x="0" y="0"/>
              <a:ext cx="2226691" cy="1938909"/>
            </a:xfrm>
            <a:custGeom>
              <a:avLst/>
              <a:gdLst/>
              <a:ahLst/>
              <a:cxnLst/>
              <a:rect r="r" b="b" t="t" l="l"/>
              <a:pathLst>
                <a:path h="1938909" w="2226691">
                  <a:moveTo>
                    <a:pt x="0" y="0"/>
                  </a:moveTo>
                  <a:lnTo>
                    <a:pt x="2226691" y="0"/>
                  </a:lnTo>
                  <a:lnTo>
                    <a:pt x="2226691" y="1938909"/>
                  </a:lnTo>
                  <a:lnTo>
                    <a:pt x="0" y="1938909"/>
                  </a:lnTo>
                  <a:lnTo>
                    <a:pt x="0" y="0"/>
                  </a:lnTo>
                  <a:close/>
                </a:path>
              </a:pathLst>
            </a:custGeom>
            <a:blipFill>
              <a:blip r:embed="rId4"/>
              <a:stretch>
                <a:fillRect l="0" t="0" r="-1" b="1"/>
              </a:stretch>
            </a:blipFill>
          </p:spPr>
        </p:sp>
      </p:grpSp>
      <p:sp>
        <p:nvSpPr>
          <p:cNvPr name="Freeform 8" id="8"/>
          <p:cNvSpPr/>
          <p:nvPr/>
        </p:nvSpPr>
        <p:spPr>
          <a:xfrm flipH="false" flipV="false" rot="0">
            <a:off x="9506406" y="187345"/>
            <a:ext cx="1032851" cy="642853"/>
          </a:xfrm>
          <a:custGeom>
            <a:avLst/>
            <a:gdLst/>
            <a:ahLst/>
            <a:cxnLst/>
            <a:rect r="r" b="b" t="t" l="l"/>
            <a:pathLst>
              <a:path h="642853" w="1032851">
                <a:moveTo>
                  <a:pt x="0" y="0"/>
                </a:moveTo>
                <a:lnTo>
                  <a:pt x="1032851" y="0"/>
                </a:lnTo>
                <a:lnTo>
                  <a:pt x="1032851" y="642853"/>
                </a:lnTo>
                <a:lnTo>
                  <a:pt x="0" y="642853"/>
                </a:lnTo>
                <a:lnTo>
                  <a:pt x="0" y="0"/>
                </a:lnTo>
                <a:close/>
              </a:path>
            </a:pathLst>
          </a:custGeom>
          <a:blipFill>
            <a:blip r:embed="rId5"/>
            <a:stretch>
              <a:fillRect l="0" t="0" r="0" b="0"/>
            </a:stretch>
          </a:blipFill>
        </p:spPr>
      </p:sp>
      <p:sp>
        <p:nvSpPr>
          <p:cNvPr name="Freeform 9" id="9"/>
          <p:cNvSpPr/>
          <p:nvPr/>
        </p:nvSpPr>
        <p:spPr>
          <a:xfrm flipH="false" flipV="false" rot="0">
            <a:off x="152743" y="345461"/>
            <a:ext cx="1575799" cy="326620"/>
          </a:xfrm>
          <a:custGeom>
            <a:avLst/>
            <a:gdLst/>
            <a:ahLst/>
            <a:cxnLst/>
            <a:rect r="r" b="b" t="t" l="l"/>
            <a:pathLst>
              <a:path h="326620" w="1575799">
                <a:moveTo>
                  <a:pt x="0" y="0"/>
                </a:moveTo>
                <a:lnTo>
                  <a:pt x="1575799" y="0"/>
                </a:lnTo>
                <a:lnTo>
                  <a:pt x="1575799" y="326620"/>
                </a:lnTo>
                <a:lnTo>
                  <a:pt x="0" y="32662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0" id="10"/>
          <p:cNvGrpSpPr/>
          <p:nvPr/>
        </p:nvGrpSpPr>
        <p:grpSpPr>
          <a:xfrm rot="0">
            <a:off x="7748352" y="830198"/>
            <a:ext cx="1758054" cy="1530784"/>
            <a:chOff x="0" y="0"/>
            <a:chExt cx="2226729" cy="1938871"/>
          </a:xfrm>
        </p:grpSpPr>
        <p:sp>
          <p:nvSpPr>
            <p:cNvPr name="Freeform 11" id="11" descr="Baltec graphic for roller forming units"/>
            <p:cNvSpPr/>
            <p:nvPr/>
          </p:nvSpPr>
          <p:spPr>
            <a:xfrm flipH="false" flipV="false" rot="0">
              <a:off x="0" y="0"/>
              <a:ext cx="2226691" cy="1938909"/>
            </a:xfrm>
            <a:custGeom>
              <a:avLst/>
              <a:gdLst/>
              <a:ahLst/>
              <a:cxnLst/>
              <a:rect r="r" b="b" t="t" l="l"/>
              <a:pathLst>
                <a:path h="1938909" w="2226691">
                  <a:moveTo>
                    <a:pt x="0" y="0"/>
                  </a:moveTo>
                  <a:lnTo>
                    <a:pt x="2226691" y="0"/>
                  </a:lnTo>
                  <a:lnTo>
                    <a:pt x="2226691" y="1938909"/>
                  </a:lnTo>
                  <a:lnTo>
                    <a:pt x="0" y="1938909"/>
                  </a:lnTo>
                  <a:lnTo>
                    <a:pt x="0" y="0"/>
                  </a:lnTo>
                  <a:close/>
                </a:path>
              </a:pathLst>
            </a:custGeom>
            <a:blipFill>
              <a:blip r:embed="rId4"/>
              <a:stretch>
                <a:fillRect l="0" t="0" r="-1" b="1"/>
              </a:stretch>
            </a:blipFill>
          </p:spPr>
        </p:sp>
      </p:grpSp>
      <p:pic>
        <p:nvPicPr>
          <p:cNvPr name="Picture 12" id="12">
            <a:hlinkClick action="ppaction://media"/>
          </p:cNvPr>
          <p:cNvPicPr>
            <a:picLocks noChangeAspect="true"/>
          </p:cNvPicPr>
          <p:nvPr>
            <a:videoFile r:link="rId9"/>
            <p:extLst>
              <p:ext uri="{DAA4B4D4-6D71-4841-9C94-3DE7FCFB9230}">
                <p14:media xmlns:p14="http://schemas.microsoft.com/office/powerpoint/2010/main" r:embed="rId10"/>
              </p:ext>
            </p:extLst>
          </p:nvPr>
        </p:nvPicPr>
        <p:blipFill>
          <a:blip r:embed="rId8"/>
          <a:srcRect l="0" t="0" r="0" b="0"/>
          <a:stretch>
            <a:fillRect/>
          </a:stretch>
        </p:blipFill>
        <p:spPr>
          <a:xfrm flipH="false" flipV="false" rot="0">
            <a:off x="3274990" y="2666980"/>
            <a:ext cx="4268371" cy="3201278"/>
          </a:xfrm>
          <a:prstGeom prst="rect">
            <a:avLst/>
          </a:prstGeom>
        </p:spPr>
      </p:pic>
      <p:grpSp>
        <p:nvGrpSpPr>
          <p:cNvPr name="Group 13" id="13"/>
          <p:cNvGrpSpPr/>
          <p:nvPr/>
        </p:nvGrpSpPr>
        <p:grpSpPr>
          <a:xfrm rot="0">
            <a:off x="643409" y="6050856"/>
            <a:ext cx="3646626" cy="414704"/>
            <a:chOff x="0" y="0"/>
            <a:chExt cx="1306869" cy="148621"/>
          </a:xfrm>
        </p:grpSpPr>
        <p:sp>
          <p:nvSpPr>
            <p:cNvPr name="Freeform 14" id="14"/>
            <p:cNvSpPr/>
            <p:nvPr/>
          </p:nvSpPr>
          <p:spPr>
            <a:xfrm flipH="false" flipV="false" rot="0">
              <a:off x="0" y="0"/>
              <a:ext cx="1306868" cy="148621"/>
            </a:xfrm>
            <a:custGeom>
              <a:avLst/>
              <a:gdLst/>
              <a:ahLst/>
              <a:cxnLst/>
              <a:rect r="r" b="b" t="t" l="l"/>
              <a:pathLst>
                <a:path h="148621" w="1306868">
                  <a:moveTo>
                    <a:pt x="74310" y="0"/>
                  </a:moveTo>
                  <a:lnTo>
                    <a:pt x="1232558" y="0"/>
                  </a:lnTo>
                  <a:cubicBezTo>
                    <a:pt x="1252266" y="0"/>
                    <a:pt x="1271168" y="7829"/>
                    <a:pt x="1285104" y="21765"/>
                  </a:cubicBezTo>
                  <a:cubicBezTo>
                    <a:pt x="1299039" y="35701"/>
                    <a:pt x="1306868" y="54602"/>
                    <a:pt x="1306868" y="74310"/>
                  </a:cubicBezTo>
                  <a:lnTo>
                    <a:pt x="1306868" y="74310"/>
                  </a:lnTo>
                  <a:cubicBezTo>
                    <a:pt x="1306868" y="94019"/>
                    <a:pt x="1299039" y="112920"/>
                    <a:pt x="1285104" y="126856"/>
                  </a:cubicBezTo>
                  <a:cubicBezTo>
                    <a:pt x="1271168" y="140791"/>
                    <a:pt x="1252266" y="148621"/>
                    <a:pt x="1232558"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sp>
        <p:sp>
          <p:nvSpPr>
            <p:cNvPr name="TextBox 15" id="15"/>
            <p:cNvSpPr txBox="true"/>
            <p:nvPr/>
          </p:nvSpPr>
          <p:spPr>
            <a:xfrm>
              <a:off x="0" y="-19050"/>
              <a:ext cx="1306869" cy="167671"/>
            </a:xfrm>
            <a:prstGeom prst="rect">
              <a:avLst/>
            </a:prstGeom>
          </p:spPr>
          <p:txBody>
            <a:bodyPr anchor="ctr" rtlCol="false" tIns="50800" lIns="50800" bIns="50800" rIns="50800"/>
            <a:lstStyle/>
            <a:p>
              <a:pPr algn="ctr">
                <a:lnSpc>
                  <a:spcPts val="1399"/>
                </a:lnSpc>
              </a:pPr>
            </a:p>
          </p:txBody>
        </p:sp>
      </p:grpSp>
      <p:sp>
        <p:nvSpPr>
          <p:cNvPr name="TextBox 16" id="16"/>
          <p:cNvSpPr txBox="true"/>
          <p:nvPr/>
        </p:nvSpPr>
        <p:spPr>
          <a:xfrm rot="0">
            <a:off x="3962474" y="2426743"/>
            <a:ext cx="2662562"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Open Sans"/>
                <a:ea typeface="Open Sans"/>
                <a:cs typeface="Open Sans"/>
                <a:sym typeface="Open Sans"/>
              </a:rPr>
              <a:t>The edge of the lower tube is formed.</a:t>
            </a:r>
          </a:p>
        </p:txBody>
      </p:sp>
      <p:sp>
        <p:nvSpPr>
          <p:cNvPr name="TextBox 17" id="17"/>
          <p:cNvSpPr txBox="true"/>
          <p:nvPr/>
        </p:nvSpPr>
        <p:spPr>
          <a:xfrm rot="0">
            <a:off x="4520526" y="5849208"/>
            <a:ext cx="1749569" cy="198120"/>
          </a:xfrm>
          <a:prstGeom prst="rect">
            <a:avLst/>
          </a:prstGeom>
        </p:spPr>
        <p:txBody>
          <a:bodyPr anchor="t" rtlCol="false" tIns="0" lIns="0" bIns="0" rIns="0">
            <a:spAutoFit/>
          </a:bodyPr>
          <a:lstStyle/>
          <a:p>
            <a:pPr algn="ctr">
              <a:lnSpc>
                <a:spcPts val="1679"/>
              </a:lnSpc>
              <a:spcBef>
                <a:spcPct val="0"/>
              </a:spcBef>
            </a:pPr>
            <a:r>
              <a:rPr lang="en-US" sz="1200">
                <a:solidFill>
                  <a:srgbClr val="000000"/>
                </a:solidFill>
                <a:latin typeface="Open Sans"/>
                <a:ea typeface="Open Sans"/>
                <a:cs typeface="Open Sans"/>
                <a:sym typeface="Open Sans"/>
              </a:rPr>
              <a:t>Pressure sensor housing</a:t>
            </a:r>
          </a:p>
        </p:txBody>
      </p:sp>
      <p:sp>
        <p:nvSpPr>
          <p:cNvPr name="TextBox 18" id="18"/>
          <p:cNvSpPr txBox="true"/>
          <p:nvPr/>
        </p:nvSpPr>
        <p:spPr>
          <a:xfrm rot="0">
            <a:off x="756000" y="6492021"/>
            <a:ext cx="9266832" cy="826770"/>
          </a:xfrm>
          <a:prstGeom prst="rect">
            <a:avLst/>
          </a:prstGeom>
        </p:spPr>
        <p:txBody>
          <a:bodyPr anchor="t" rtlCol="false" tIns="0" lIns="0" bIns="0" rIns="0">
            <a:spAutoFit/>
          </a:bodyPr>
          <a:lstStyle/>
          <a:p>
            <a:pPr algn="just">
              <a:lnSpc>
                <a:spcPts val="1679"/>
              </a:lnSpc>
              <a:spcBef>
                <a:spcPct val="0"/>
              </a:spcBef>
            </a:pPr>
            <a:r>
              <a:rPr lang="en-US" sz="1200">
                <a:solidFill>
                  <a:srgbClr val="000000"/>
                </a:solidFill>
                <a:latin typeface="Open Sans"/>
                <a:ea typeface="Open Sans"/>
                <a:cs typeface="Open Sans"/>
                <a:sym typeface="Open Sans"/>
              </a:rPr>
              <a:t>For every roller forming item, there is an individual roller application necessary. The material will either be rolled inwardly or outwardly, depending on the parts and speciﬁcations. Due to many years of experience and the constantly changing customer needs, we have diversiﬁed and perfectioned the applications over time. We supply customized roller forming heads with two to ﬁve rolls that deform the material. </a:t>
            </a:r>
          </a:p>
        </p:txBody>
      </p:sp>
      <p:sp>
        <p:nvSpPr>
          <p:cNvPr name="TextBox 19" id="19"/>
          <p:cNvSpPr txBox="true"/>
          <p:nvPr/>
        </p:nvSpPr>
        <p:spPr>
          <a:xfrm rot="0">
            <a:off x="732397" y="6100537"/>
            <a:ext cx="3467085" cy="280670"/>
          </a:xfrm>
          <a:prstGeom prst="rect">
            <a:avLst/>
          </a:prstGeom>
        </p:spPr>
        <p:txBody>
          <a:bodyPr anchor="t" rtlCol="false" tIns="0" lIns="0" bIns="0" rIns="0">
            <a:spAutoFit/>
          </a:bodyPr>
          <a:lstStyle/>
          <a:p>
            <a:pPr algn="ctr">
              <a:lnSpc>
                <a:spcPts val="2380"/>
              </a:lnSpc>
            </a:pPr>
            <a:r>
              <a:rPr lang="en-US" b="true" sz="1700">
                <a:solidFill>
                  <a:srgbClr val="000000"/>
                </a:solidFill>
                <a:latin typeface="Open Sans Ultra-Bold"/>
                <a:ea typeface="Open Sans Ultra-Bold"/>
                <a:cs typeface="Open Sans Ultra-Bold"/>
                <a:sym typeface="Open Sans Ultra-Bold"/>
              </a:rPr>
              <a:t>INDIVIDUAL ROLLER</a:t>
            </a:r>
            <a:r>
              <a:rPr lang="en-US" b="true" sz="1700">
                <a:solidFill>
                  <a:srgbClr val="000000"/>
                </a:solidFill>
                <a:latin typeface="Open Sans Ultra-Bold"/>
                <a:ea typeface="Open Sans Ultra-Bold"/>
                <a:cs typeface="Open Sans Ultra-Bold"/>
                <a:sym typeface="Open Sans Ultra-Bold"/>
              </a:rPr>
              <a:t> HEADS</a:t>
            </a:r>
          </a:p>
        </p:txBody>
      </p:sp>
    </p:spTree>
  </p:cSld>
  <p:clrMapOvr>
    <a:masterClrMapping/>
  </p:clrMapOvr>
  <p:timing>
    <p:tnLst>
      <p:par>
        <p:cTn dur="indefinite" restart="never" nodeType="tmRoot">
          <p:childTnLst>
            <p:video>
              <p:cMediaNode vol="100000">
                <p:cTn fill="hold" display="false">
                  <p:stCondLst>
                    <p:cond delay="indefinite"/>
                  </p:stCondLst>
                </p:cTn>
                <p:tgtEl>
                  <p:spTgt spid="12"/>
                </p:tgtEl>
              </p:cMediaNode>
            </p:video>
          </p:childTnLst>
        </p:cTn>
      </p:par>
    </p:tnLst>
  </p:timing>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5E5E5"/>
        </a:solidFill>
      </p:bgPr>
    </p:bg>
    <p:spTree>
      <p:nvGrpSpPr>
        <p:cNvPr id="1" name=""/>
        <p:cNvGrpSpPr/>
        <p:nvPr/>
      </p:nvGrpSpPr>
      <p:grpSpPr>
        <a:xfrm>
          <a:off x="0" y="0"/>
          <a:ext cx="0" cy="0"/>
          <a:chOff x="0" y="0"/>
          <a:chExt cx="0" cy="0"/>
        </a:xfrm>
      </p:grpSpPr>
      <p:sp>
        <p:nvSpPr>
          <p:cNvPr name="Freeform 2" id="2"/>
          <p:cNvSpPr/>
          <p:nvPr/>
        </p:nvSpPr>
        <p:spPr>
          <a:xfrm flipH="false" flipV="false" rot="0">
            <a:off x="9506406" y="187345"/>
            <a:ext cx="1032851" cy="642853"/>
          </a:xfrm>
          <a:custGeom>
            <a:avLst/>
            <a:gdLst/>
            <a:ahLst/>
            <a:cxnLst/>
            <a:rect r="r" b="b" t="t" l="l"/>
            <a:pathLst>
              <a:path h="642853" w="1032851">
                <a:moveTo>
                  <a:pt x="0" y="0"/>
                </a:moveTo>
                <a:lnTo>
                  <a:pt x="1032851" y="0"/>
                </a:lnTo>
                <a:lnTo>
                  <a:pt x="1032851" y="642853"/>
                </a:lnTo>
                <a:lnTo>
                  <a:pt x="0" y="642853"/>
                </a:lnTo>
                <a:lnTo>
                  <a:pt x="0" y="0"/>
                </a:lnTo>
                <a:close/>
              </a:path>
            </a:pathLst>
          </a:custGeom>
          <a:blipFill>
            <a:blip r:embed="rId2"/>
            <a:stretch>
              <a:fillRect l="0" t="0" r="0" b="0"/>
            </a:stretch>
          </a:blipFill>
        </p:spPr>
      </p:sp>
      <p:sp>
        <p:nvSpPr>
          <p:cNvPr name="Freeform 3" id="3"/>
          <p:cNvSpPr/>
          <p:nvPr/>
        </p:nvSpPr>
        <p:spPr>
          <a:xfrm flipH="false" flipV="false" rot="0">
            <a:off x="152743" y="345461"/>
            <a:ext cx="1575799" cy="326620"/>
          </a:xfrm>
          <a:custGeom>
            <a:avLst/>
            <a:gdLst/>
            <a:ahLst/>
            <a:cxnLst/>
            <a:rect r="r" b="b" t="t" l="l"/>
            <a:pathLst>
              <a:path h="326620" w="1575799">
                <a:moveTo>
                  <a:pt x="0" y="0"/>
                </a:moveTo>
                <a:lnTo>
                  <a:pt x="1575799" y="0"/>
                </a:lnTo>
                <a:lnTo>
                  <a:pt x="1575799" y="326620"/>
                </a:lnTo>
                <a:lnTo>
                  <a:pt x="0" y="32662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pic>
        <p:nvPicPr>
          <p:cNvPr name="Picture 4" id="4">
            <a:hlinkClick action="ppaction://media"/>
          </p:cNvPr>
          <p:cNvPicPr>
            <a:picLocks noChangeAspect="true"/>
          </p:cNvPicPr>
          <p:nvPr>
            <a:videoFile r:link="rId6"/>
            <p:extLst>
              <p:ext uri="{DAA4B4D4-6D71-4841-9C94-3DE7FCFB9230}">
                <p14:media xmlns:p14="http://schemas.microsoft.com/office/powerpoint/2010/main" r:embed="rId7"/>
              </p:ext>
            </p:extLst>
          </p:nvPr>
        </p:nvPicPr>
        <p:blipFill>
          <a:blip r:embed="rId5"/>
          <a:srcRect l="0" t="0" r="0" b="0"/>
          <a:stretch>
            <a:fillRect/>
          </a:stretch>
        </p:blipFill>
        <p:spPr>
          <a:xfrm flipH="false" flipV="false" rot="0">
            <a:off x="756000" y="830198"/>
            <a:ext cx="4261462" cy="3196096"/>
          </a:xfrm>
          <a:prstGeom prst="rect">
            <a:avLst/>
          </a:prstGeom>
        </p:spPr>
      </p:pic>
      <p:pic>
        <p:nvPicPr>
          <p:cNvPr name="Picture 5" id="5">
            <a:hlinkClick action="ppaction://media"/>
          </p:cNvPr>
          <p:cNvPicPr>
            <a:picLocks noChangeAspect="true"/>
          </p:cNvPicPr>
          <p:nvPr>
            <a:videoFile r:link="rId9"/>
            <p:extLst>
              <p:ext uri="{DAA4B4D4-6D71-4841-9C94-3DE7FCFB9230}">
                <p14:media xmlns:p14="http://schemas.microsoft.com/office/powerpoint/2010/main" r:embed="rId10"/>
              </p:ext>
            </p:extLst>
          </p:nvPr>
        </p:nvPicPr>
        <p:blipFill>
          <a:blip r:embed="rId8"/>
          <a:srcRect l="0" t="0" r="0" b="0"/>
          <a:stretch>
            <a:fillRect/>
          </a:stretch>
        </p:blipFill>
        <p:spPr>
          <a:xfrm flipH="false" flipV="false" rot="0">
            <a:off x="5958880" y="830198"/>
            <a:ext cx="4261462" cy="3196096"/>
          </a:xfrm>
          <a:prstGeom prst="rect">
            <a:avLst/>
          </a:prstGeom>
        </p:spPr>
      </p:pic>
      <p:pic>
        <p:nvPicPr>
          <p:cNvPr name="Picture 6" id="6">
            <a:hlinkClick action="ppaction://media"/>
          </p:cNvPr>
          <p:cNvPicPr>
            <a:picLocks noChangeAspect="true"/>
          </p:cNvPicPr>
          <p:nvPr>
            <a:videoFile r:link="rId12"/>
            <p:extLst>
              <p:ext uri="{DAA4B4D4-6D71-4841-9C94-3DE7FCFB9230}">
                <p14:media xmlns:p14="http://schemas.microsoft.com/office/powerpoint/2010/main" r:embed="rId13"/>
              </p:ext>
            </p:extLst>
          </p:nvPr>
        </p:nvPicPr>
        <p:blipFill>
          <a:blip r:embed="rId11"/>
          <a:srcRect l="0" t="0" r="0" b="0"/>
          <a:stretch>
            <a:fillRect/>
          </a:stretch>
        </p:blipFill>
        <p:spPr>
          <a:xfrm flipH="false" flipV="false" rot="0">
            <a:off x="768591" y="4282583"/>
            <a:ext cx="4248871" cy="3186653"/>
          </a:xfrm>
          <a:prstGeom prst="rect">
            <a:avLst/>
          </a:prstGeom>
        </p:spPr>
      </p:pic>
      <p:sp>
        <p:nvSpPr>
          <p:cNvPr name="TextBox 7" id="7"/>
          <p:cNvSpPr txBox="true"/>
          <p:nvPr/>
        </p:nvSpPr>
        <p:spPr>
          <a:xfrm rot="0">
            <a:off x="2232807" y="4007244"/>
            <a:ext cx="1307847" cy="198120"/>
          </a:xfrm>
          <a:prstGeom prst="rect">
            <a:avLst/>
          </a:prstGeom>
        </p:spPr>
        <p:txBody>
          <a:bodyPr anchor="t" rtlCol="false" tIns="0" lIns="0" bIns="0" rIns="0">
            <a:spAutoFit/>
          </a:bodyPr>
          <a:lstStyle/>
          <a:p>
            <a:pPr algn="ctr">
              <a:lnSpc>
                <a:spcPts val="1679"/>
              </a:lnSpc>
              <a:spcBef>
                <a:spcPct val="0"/>
              </a:spcBef>
            </a:pPr>
            <a:r>
              <a:rPr lang="en-US" b="true" sz="1200">
                <a:solidFill>
                  <a:srgbClr val="000000"/>
                </a:solidFill>
                <a:latin typeface="Open Sans Bold"/>
                <a:ea typeface="Open Sans Bold"/>
                <a:cs typeface="Open Sans Bold"/>
                <a:sym typeface="Open Sans Bold"/>
              </a:rPr>
              <a:t>Housing coupling</a:t>
            </a:r>
          </a:p>
        </p:txBody>
      </p:sp>
      <p:sp>
        <p:nvSpPr>
          <p:cNvPr name="TextBox 8" id="8"/>
          <p:cNvSpPr txBox="true"/>
          <p:nvPr/>
        </p:nvSpPr>
        <p:spPr>
          <a:xfrm rot="0">
            <a:off x="7411929" y="4022484"/>
            <a:ext cx="1355364" cy="198120"/>
          </a:xfrm>
          <a:prstGeom prst="rect">
            <a:avLst/>
          </a:prstGeom>
        </p:spPr>
        <p:txBody>
          <a:bodyPr anchor="t" rtlCol="false" tIns="0" lIns="0" bIns="0" rIns="0">
            <a:spAutoFit/>
          </a:bodyPr>
          <a:lstStyle/>
          <a:p>
            <a:pPr algn="ctr">
              <a:lnSpc>
                <a:spcPts val="1679"/>
              </a:lnSpc>
              <a:spcBef>
                <a:spcPct val="0"/>
              </a:spcBef>
            </a:pPr>
            <a:r>
              <a:rPr lang="en-US" b="true" sz="1200">
                <a:solidFill>
                  <a:srgbClr val="000000"/>
                </a:solidFill>
                <a:latin typeface="Open Sans Bold"/>
                <a:ea typeface="Open Sans Bold"/>
                <a:cs typeface="Open Sans Bold"/>
                <a:sym typeface="Open Sans Bold"/>
              </a:rPr>
              <a:t>Shear mount assy</a:t>
            </a:r>
          </a:p>
        </p:txBody>
      </p:sp>
      <p:sp>
        <p:nvSpPr>
          <p:cNvPr name="TextBox 9" id="9"/>
          <p:cNvSpPr txBox="true"/>
          <p:nvPr/>
        </p:nvSpPr>
        <p:spPr>
          <a:xfrm rot="0">
            <a:off x="5145225" y="5767324"/>
            <a:ext cx="1174173" cy="198120"/>
          </a:xfrm>
          <a:prstGeom prst="rect">
            <a:avLst/>
          </a:prstGeom>
        </p:spPr>
        <p:txBody>
          <a:bodyPr anchor="t" rtlCol="false" tIns="0" lIns="0" bIns="0" rIns="0">
            <a:spAutoFit/>
          </a:bodyPr>
          <a:lstStyle/>
          <a:p>
            <a:pPr algn="ctr">
              <a:lnSpc>
                <a:spcPts val="1679"/>
              </a:lnSpc>
              <a:spcBef>
                <a:spcPct val="0"/>
              </a:spcBef>
            </a:pPr>
            <a:r>
              <a:rPr lang="en-US" b="true" sz="1200">
                <a:solidFill>
                  <a:srgbClr val="000000"/>
                </a:solidFill>
                <a:latin typeface="Open Sans Bold"/>
                <a:ea typeface="Open Sans Bold"/>
                <a:cs typeface="Open Sans Bold"/>
                <a:sym typeface="Open Sans Bold"/>
              </a:rPr>
              <a:t>Hydraulic valve</a:t>
            </a:r>
          </a:p>
        </p:txBody>
      </p:sp>
    </p:spTree>
  </p:cSld>
  <p:clrMapOvr>
    <a:masterClrMapping/>
  </p:clrMapOvr>
  <p:timing>
    <p:tnLst>
      <p:par>
        <p:cTn dur="indefinite" restart="never" nodeType="tmRoot">
          <p:childTnLst>
            <p:video>
              <p:cMediaNode vol="100000">
                <p:cTn fill="hold" display="false">
                  <p:stCondLst>
                    <p:cond delay="indefinite"/>
                  </p:stCondLst>
                </p:cTn>
                <p:tgtEl>
                  <p:spTgt spid="4"/>
                </p:tgtEl>
              </p:cMediaNode>
            </p:video>
            <p:video>
              <p:cMediaNode vol="100000">
                <p:cTn fill="hold" display="false">
                  <p:stCondLst>
                    <p:cond delay="indefinite"/>
                  </p:stCondLst>
                </p:cTn>
                <p:tgtEl>
                  <p:spTgt spid="5"/>
                </p:tgtEl>
              </p:cMediaNode>
            </p:video>
            <p:video>
              <p:cMediaNode vol="100000">
                <p:cTn fill="hold" display="false">
                  <p:stCondLst>
                    <p:cond delay="indefinite"/>
                  </p:stCondLst>
                </p:cTn>
                <p:tgtEl>
                  <p:spTgt spid="6"/>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DAHSEMuJ3pE</dc:identifier>
  <dcterms:modified xsi:type="dcterms:W3CDTF">2011-08-01T06:04:30Z</dcterms:modified>
  <cp:revision>1</cp:revision>
  <dc:title>Roll forming technology for special parts _ BalTec.pdf</dc:title>
</cp:coreProperties>
</file>